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18288000" cy="10287000"/>
  <p:notesSz cx="6858000" cy="9144000"/>
  <p:embeddedFontLst>
    <p:embeddedFont>
      <p:font typeface="Calibri" pitchFamily="34" charset="0"/>
      <p:regular r:id="rId21"/>
      <p:bold r:id="rId22"/>
      <p:italic r:id="rId23"/>
      <p:boldItalic r:id="rId24"/>
    </p:embeddedFont>
    <p:embeddedFont>
      <p:font typeface="Poppins Ultra-Bold" charset="-18"/>
      <p:regular r:id="rId25"/>
    </p:embeddedFont>
    <p:embeddedFont>
      <p:font typeface="Poppins" charset="-18"/>
      <p:regular r:id="rId26"/>
    </p:embeddedFont>
    <p:embeddedFont>
      <p:font typeface="DejaVu Serif Bold" charset="0"/>
      <p:regular r:id="rId27"/>
    </p:embeddedFont>
    <p:embeddedFont>
      <p:font typeface="Poppins Medium" charset="-18"/>
      <p:regular r:id="rId28"/>
    </p:embeddedFont>
    <p:embeddedFont>
      <p:font typeface="Canva Sans 1" charset="0"/>
      <p:regular r:id="rId29"/>
    </p:embeddedFont>
    <p:embeddedFont>
      <p:font typeface="Poppins Bold" charset="-18"/>
      <p:regular r:id="rId30"/>
    </p:embeddedFont>
    <p:embeddedFont>
      <p:font typeface="Poppins Semi-Bold" charset="-18"/>
      <p:regular r:id="rId31"/>
    </p:embeddedFont>
    <p:embeddedFont>
      <p:font typeface="Poppins Heavy" charset="-18"/>
      <p:regular r:id="rId32"/>
    </p:embeddedFont>
    <p:embeddedFont>
      <p:font typeface="Canva Sans 1 Bold" charset="0"/>
      <p:regular r:id="rId33"/>
    </p:embeddedFont>
    <p:embeddedFont>
      <p:font typeface="Archivo Black" charset="-18"/>
      <p:regular r:id="rId34"/>
    </p:embeddedFont>
    <p:embeddedFont>
      <p:font typeface="Poppins Medium Italics" charset="-18"/>
      <p:regular r:id="rId3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p:scale>
          <a:sx n="59" d="100"/>
          <a:sy n="59" d="100"/>
        </p:scale>
        <p:origin x="-418" y="5"/>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1.fntdata"/><Relationship Id="rId34" Type="http://schemas.openxmlformats.org/officeDocument/2006/relationships/font" Target="fonts/font1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font" Target="fonts/font13.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font" Target="fonts/font15.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3/27/2024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3/27/2024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3/27/2024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3/27/2024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3/27/2024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4.png"/><Relationship Id="rId12" Type="http://schemas.openxmlformats.org/officeDocument/2006/relationships/image" Target="../media/image11.svg"/><Relationship Id="rId2" Type="http://schemas.openxmlformats.org/officeDocument/2006/relationships/image" Target="../media/image1.png"/><Relationship Id="rId16"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6.png"/><Relationship Id="rId5" Type="http://schemas.openxmlformats.org/officeDocument/2006/relationships/image" Target="../media/image3.png"/><Relationship Id="rId15" Type="http://schemas.openxmlformats.org/officeDocument/2006/relationships/image" Target="../media/image8.jpeg"/><Relationship Id="rId10" Type="http://schemas.openxmlformats.org/officeDocument/2006/relationships/image" Target="../media/image9.svg"/><Relationship Id="rId4" Type="http://schemas.openxmlformats.org/officeDocument/2006/relationships/image" Target="../media/image2.jpeg"/><Relationship Id="rId9" Type="http://schemas.openxmlformats.org/officeDocument/2006/relationships/image" Target="../media/image5.png"/><Relationship Id="rId14" Type="http://schemas.openxmlformats.org/officeDocument/2006/relationships/image" Target="../media/image13.sv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64.svg"/><Relationship Id="rId3" Type="http://schemas.openxmlformats.org/officeDocument/2006/relationships/image" Target="../media/image2.svg"/><Relationship Id="rId7" Type="http://schemas.openxmlformats.org/officeDocument/2006/relationships/image" Target="../media/image58.svg"/><Relationship Id="rId12" Type="http://schemas.openxmlformats.org/officeDocument/2006/relationships/image" Target="../media/image35.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2.png"/><Relationship Id="rId11" Type="http://schemas.openxmlformats.org/officeDocument/2006/relationships/image" Target="../media/image62.svg"/><Relationship Id="rId5" Type="http://schemas.openxmlformats.org/officeDocument/2006/relationships/image" Target="../media/image56.svg"/><Relationship Id="rId15" Type="http://schemas.openxmlformats.org/officeDocument/2006/relationships/image" Target="../media/image66.svg"/><Relationship Id="rId10" Type="http://schemas.openxmlformats.org/officeDocument/2006/relationships/image" Target="../media/image34.png"/><Relationship Id="rId4" Type="http://schemas.openxmlformats.org/officeDocument/2006/relationships/image" Target="../media/image31.png"/><Relationship Id="rId9" Type="http://schemas.openxmlformats.org/officeDocument/2006/relationships/image" Target="../media/image60.svg"/><Relationship Id="rId14" Type="http://schemas.openxmlformats.org/officeDocument/2006/relationships/image" Target="../media/image36.png"/></Relationships>
</file>

<file path=ppt/slides/_rels/slide12.xml.rels><?xml version="1.0" encoding="UTF-8" standalone="yes"?>
<Relationships xmlns="http://schemas.openxmlformats.org/package/2006/relationships"><Relationship Id="rId3" Type="http://schemas.openxmlformats.org/officeDocument/2006/relationships/image" Target="../media/image68.sv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7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70.svg"/><Relationship Id="rId4" Type="http://schemas.openxmlformats.org/officeDocument/2006/relationships/image" Target="../media/image38.png"/></Relationships>
</file>

<file path=ppt/slides/_rels/slide14.xml.rels><?xml version="1.0" encoding="UTF-8" standalone="yes"?>
<Relationships xmlns="http://schemas.openxmlformats.org/package/2006/relationships"><Relationship Id="rId8" Type="http://schemas.openxmlformats.org/officeDocument/2006/relationships/hyperlink" Target="https://edu.ro/sites/default/files/_imagini/agenda_evenimente/2023/Tabel_Procedura%20(1).jpg" TargetMode="External"/><Relationship Id="rId3" Type="http://schemas.openxmlformats.org/officeDocument/2006/relationships/image" Target="../media/image74.svg"/><Relationship Id="rId7" Type="http://schemas.openxmlformats.org/officeDocument/2006/relationships/image" Target="../media/image78.svg"/><Relationship Id="rId2" Type="http://schemas.openxmlformats.org/officeDocument/2006/relationships/image" Target="../media/image40.png"/><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76.svg"/><Relationship Id="rId4" Type="http://schemas.openxmlformats.org/officeDocument/2006/relationships/image" Target="../media/image41.png"/><Relationship Id="rId9" Type="http://schemas.openxmlformats.org/officeDocument/2006/relationships/hyperlink" Target="https://edu.ro/management_cazuri_violenta" TargetMode="External"/></Relationships>
</file>

<file path=ppt/slides/_rels/slide15.xml.rels><?xml version="1.0" encoding="UTF-8" standalone="yes"?>
<Relationships xmlns="http://schemas.openxmlformats.org/package/2006/relationships"><Relationship Id="rId8" Type="http://schemas.openxmlformats.org/officeDocument/2006/relationships/hyperlink" Target="https://docs.google.com/document/d/1loVhkdgZwv9ELVkBY921q254AbojrYiG/edit#heading=h.gjdgxs" TargetMode="External"/><Relationship Id="rId3" Type="http://schemas.openxmlformats.org/officeDocument/2006/relationships/image" Target="../media/image2.svg"/><Relationship Id="rId7" Type="http://schemas.openxmlformats.org/officeDocument/2006/relationships/image" Target="../media/image8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4.png"/><Relationship Id="rId5" Type="http://schemas.openxmlformats.org/officeDocument/2006/relationships/image" Target="../media/image80.svg"/><Relationship Id="rId4" Type="http://schemas.openxmlformats.org/officeDocument/2006/relationships/image" Target="../media/image43.png"/></Relationships>
</file>

<file path=ppt/slides/_rels/slide16.xml.rels><?xml version="1.0" encoding="UTF-8" standalone="yes"?>
<Relationships xmlns="http://schemas.openxmlformats.org/package/2006/relationships"><Relationship Id="rId3" Type="http://schemas.openxmlformats.org/officeDocument/2006/relationships/image" Target="../media/image84.svg"/><Relationship Id="rId2" Type="http://schemas.openxmlformats.org/officeDocument/2006/relationships/image" Target="../media/image45.png"/><Relationship Id="rId1" Type="http://schemas.openxmlformats.org/officeDocument/2006/relationships/slideLayout" Target="../slideLayouts/slideLayout7.xml"/><Relationship Id="rId5" Type="http://schemas.openxmlformats.org/officeDocument/2006/relationships/image" Target="../media/image68.svg"/><Relationship Id="rId4" Type="http://schemas.openxmlformats.org/officeDocument/2006/relationships/image" Target="../media/image37.png"/></Relationships>
</file>

<file path=ppt/slides/_rels/slide17.xml.rels><?xml version="1.0" encoding="UTF-8" standalone="yes"?>
<Relationships xmlns="http://schemas.openxmlformats.org/package/2006/relationships"><Relationship Id="rId3" Type="http://schemas.openxmlformats.org/officeDocument/2006/relationships/image" Target="../media/image86.svg"/><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88.svg"/><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svg"/><Relationship Id="rId7" Type="http://schemas.openxmlformats.org/officeDocument/2006/relationships/image" Target="../media/image7.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11.svg"/><Relationship Id="rId5" Type="http://schemas.openxmlformats.org/officeDocument/2006/relationships/image" Target="../media/image5.svg"/><Relationship Id="rId10" Type="http://schemas.openxmlformats.org/officeDocument/2006/relationships/image" Target="../media/image6.png"/><Relationship Id="rId4" Type="http://schemas.openxmlformats.org/officeDocument/2006/relationships/image" Target="../media/image3.png"/><Relationship Id="rId9" Type="http://schemas.openxmlformats.org/officeDocument/2006/relationships/image" Target="../media/image9.svg"/></Relationships>
</file>

<file path=ppt/slides/_rels/slide2.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17.svg"/><Relationship Id="rId7" Type="http://schemas.openxmlformats.org/officeDocument/2006/relationships/image" Target="../media/image21.sv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9.svg"/><Relationship Id="rId4" Type="http://schemas.openxmlformats.org/officeDocument/2006/relationships/image" Target="../media/image11.png"/><Relationship Id="rId9" Type="http://schemas.openxmlformats.org/officeDocument/2006/relationships/hyperlink" Target="https://edu.ro/management_cazuri_violenta"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27.svg"/><Relationship Id="rId7" Type="http://schemas.openxmlformats.org/officeDocument/2006/relationships/image" Target="../media/image31.sv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18.png"/><Relationship Id="rId11" Type="http://schemas.openxmlformats.org/officeDocument/2006/relationships/image" Target="../media/image35.svg"/><Relationship Id="rId5" Type="http://schemas.openxmlformats.org/officeDocument/2006/relationships/image" Target="../media/image29.svg"/><Relationship Id="rId10" Type="http://schemas.openxmlformats.org/officeDocument/2006/relationships/image" Target="../media/image20.png"/><Relationship Id="rId4" Type="http://schemas.openxmlformats.org/officeDocument/2006/relationships/image" Target="../media/image17.png"/><Relationship Id="rId9" Type="http://schemas.openxmlformats.org/officeDocument/2006/relationships/image" Target="../media/image33.svg"/></Relationships>
</file>

<file path=ppt/slides/_rels/slide6.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47.svg"/><Relationship Id="rId3" Type="http://schemas.openxmlformats.org/officeDocument/2006/relationships/image" Target="../media/image37.svg"/><Relationship Id="rId7" Type="http://schemas.openxmlformats.org/officeDocument/2006/relationships/image" Target="../media/image41.svg"/><Relationship Id="rId12" Type="http://schemas.openxmlformats.org/officeDocument/2006/relationships/image" Target="../media/image26.png"/><Relationship Id="rId2" Type="http://schemas.openxmlformats.org/officeDocument/2006/relationships/image" Target="../media/image21.png"/><Relationship Id="rId16" Type="http://schemas.openxmlformats.org/officeDocument/2006/relationships/hyperlink" Target="https://docs.google.com/document/d/1N_fq9_2EWwW2Cqp0B7nkJMOU4dN3drDj/edit" TargetMode="External"/><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image" Target="../media/image45.svg"/><Relationship Id="rId5" Type="http://schemas.openxmlformats.org/officeDocument/2006/relationships/image" Target="../media/image39.svg"/><Relationship Id="rId15" Type="http://schemas.openxmlformats.org/officeDocument/2006/relationships/image" Target="../media/image49.svg"/><Relationship Id="rId10" Type="http://schemas.openxmlformats.org/officeDocument/2006/relationships/image" Target="../media/image25.png"/><Relationship Id="rId4" Type="http://schemas.openxmlformats.org/officeDocument/2006/relationships/image" Target="../media/image22.png"/><Relationship Id="rId9" Type="http://schemas.openxmlformats.org/officeDocument/2006/relationships/image" Target="../media/image43.svg"/><Relationship Id="rId14" Type="http://schemas.openxmlformats.org/officeDocument/2006/relationships/image" Target="../media/image27.png"/></Relationships>
</file>

<file path=ppt/slides/_rels/slide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8.xml.rels><?xml version="1.0" encoding="UTF-8" standalone="yes"?>
<Relationships xmlns="http://schemas.openxmlformats.org/package/2006/relationships"><Relationship Id="rId3" Type="http://schemas.openxmlformats.org/officeDocument/2006/relationships/image" Target="../media/image52.svg"/><Relationship Id="rId2" Type="http://schemas.openxmlformats.org/officeDocument/2006/relationships/image" Target="../media/image29.png"/><Relationship Id="rId1" Type="http://schemas.openxmlformats.org/officeDocument/2006/relationships/slideLayout" Target="../slideLayouts/slideLayout7.xml"/><Relationship Id="rId5" Type="http://schemas.openxmlformats.org/officeDocument/2006/relationships/image" Target="../media/image54.svg"/><Relationship Id="rId4" Type="http://schemas.openxmlformats.org/officeDocument/2006/relationships/image" Target="../media/image30.png"/></Relationships>
</file>

<file path=ppt/slides/_rels/slide9.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21.sv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88888" y="1757486"/>
            <a:ext cx="6817181" cy="6817181"/>
            <a:chOff x="0" y="0"/>
            <a:chExt cx="837653" cy="837653"/>
          </a:xfrm>
        </p:grpSpPr>
        <p:sp>
          <p:nvSpPr>
            <p:cNvPr id="3" name="Freeform 3"/>
            <p:cNvSpPr/>
            <p:nvPr/>
          </p:nvSpPr>
          <p:spPr>
            <a:xfrm>
              <a:off x="0" y="0"/>
              <a:ext cx="837653" cy="837653"/>
            </a:xfrm>
            <a:custGeom>
              <a:avLst/>
              <a:gdLst/>
              <a:ahLst/>
              <a:cxnLst/>
              <a:rect l="l" t="t" r="r" b="b"/>
              <a:pathLst>
                <a:path w="837653" h="837653">
                  <a:moveTo>
                    <a:pt x="418826" y="0"/>
                  </a:moveTo>
                  <a:cubicBezTo>
                    <a:pt x="187515" y="0"/>
                    <a:pt x="0" y="187515"/>
                    <a:pt x="0" y="418826"/>
                  </a:cubicBezTo>
                  <a:cubicBezTo>
                    <a:pt x="0" y="650138"/>
                    <a:pt x="187515" y="837653"/>
                    <a:pt x="418826" y="837653"/>
                  </a:cubicBezTo>
                  <a:cubicBezTo>
                    <a:pt x="650138" y="837653"/>
                    <a:pt x="837653" y="650138"/>
                    <a:pt x="837653" y="418826"/>
                  </a:cubicBezTo>
                  <a:cubicBezTo>
                    <a:pt x="837653" y="187515"/>
                    <a:pt x="650138" y="0"/>
                    <a:pt x="418826" y="0"/>
                  </a:cubicBezTo>
                  <a:close/>
                </a:path>
              </a:pathLst>
            </a:custGeom>
            <a:solidFill>
              <a:srgbClr val="F5AF19"/>
            </a:solidFill>
          </p:spPr>
        </p:sp>
        <p:sp>
          <p:nvSpPr>
            <p:cNvPr id="4" name="TextBox 4"/>
            <p:cNvSpPr txBox="1"/>
            <p:nvPr/>
          </p:nvSpPr>
          <p:spPr>
            <a:xfrm>
              <a:off x="78530" y="21380"/>
              <a:ext cx="680593" cy="737743"/>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a:off x="1287279" y="2055878"/>
            <a:ext cx="6220398" cy="6220398"/>
          </a:xfrm>
          <a:custGeom>
            <a:avLst/>
            <a:gdLst/>
            <a:ahLst/>
            <a:cxnLst/>
            <a:rect l="l" t="t" r="r" b="b"/>
            <a:pathLst>
              <a:path w="6220398" h="6220398">
                <a:moveTo>
                  <a:pt x="0" y="0"/>
                </a:moveTo>
                <a:lnTo>
                  <a:pt x="6220398" y="0"/>
                </a:lnTo>
                <a:lnTo>
                  <a:pt x="6220398" y="6220397"/>
                </a:lnTo>
                <a:lnTo>
                  <a:pt x="0" y="622039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6" name="Freeform 6"/>
          <p:cNvSpPr/>
          <p:nvPr/>
        </p:nvSpPr>
        <p:spPr>
          <a:xfrm>
            <a:off x="1462087" y="2138378"/>
            <a:ext cx="6055396" cy="6055396"/>
          </a:xfrm>
          <a:custGeom>
            <a:avLst/>
            <a:gdLst/>
            <a:ahLst/>
            <a:cxnLst/>
            <a:rect l="l" t="t" r="r" b="b"/>
            <a:pathLst>
              <a:path w="6055396" h="6055396">
                <a:moveTo>
                  <a:pt x="0" y="0"/>
                </a:moveTo>
                <a:lnTo>
                  <a:pt x="6055397" y="0"/>
                </a:lnTo>
                <a:lnTo>
                  <a:pt x="6055397" y="6055397"/>
                </a:lnTo>
                <a:lnTo>
                  <a:pt x="0" y="605539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nvGrpSpPr>
          <p:cNvPr id="7" name="Group 7"/>
          <p:cNvGrpSpPr/>
          <p:nvPr/>
        </p:nvGrpSpPr>
        <p:grpSpPr>
          <a:xfrm>
            <a:off x="1519823" y="2399664"/>
            <a:ext cx="5805876" cy="5532824"/>
            <a:chOff x="0" y="0"/>
            <a:chExt cx="852913" cy="812800"/>
          </a:xfrm>
        </p:grpSpPr>
        <p:sp>
          <p:nvSpPr>
            <p:cNvPr id="8" name="Freeform 8"/>
            <p:cNvSpPr/>
            <p:nvPr/>
          </p:nvSpPr>
          <p:spPr>
            <a:xfrm>
              <a:off x="0" y="0"/>
              <a:ext cx="852913" cy="812800"/>
            </a:xfrm>
            <a:custGeom>
              <a:avLst/>
              <a:gdLst/>
              <a:ahLst/>
              <a:cxnLst/>
              <a:rect l="l" t="t" r="r" b="b"/>
              <a:pathLst>
                <a:path w="852913" h="812800">
                  <a:moveTo>
                    <a:pt x="426456" y="0"/>
                  </a:moveTo>
                  <a:cubicBezTo>
                    <a:pt x="190931" y="0"/>
                    <a:pt x="0" y="181951"/>
                    <a:pt x="0" y="406400"/>
                  </a:cubicBezTo>
                  <a:cubicBezTo>
                    <a:pt x="0" y="630849"/>
                    <a:pt x="190931" y="812800"/>
                    <a:pt x="426456" y="812800"/>
                  </a:cubicBezTo>
                  <a:cubicBezTo>
                    <a:pt x="661982" y="812800"/>
                    <a:pt x="852913" y="630849"/>
                    <a:pt x="852913" y="406400"/>
                  </a:cubicBezTo>
                  <a:cubicBezTo>
                    <a:pt x="852913" y="181951"/>
                    <a:pt x="661982" y="0"/>
                    <a:pt x="426456" y="0"/>
                  </a:cubicBezTo>
                  <a:close/>
                </a:path>
              </a:pathLst>
            </a:custGeom>
            <a:solidFill>
              <a:srgbClr val="FFBC00"/>
            </a:solidFill>
          </p:spPr>
        </p:sp>
        <p:sp>
          <p:nvSpPr>
            <p:cNvPr id="9" name="TextBox 9"/>
            <p:cNvSpPr txBox="1"/>
            <p:nvPr/>
          </p:nvSpPr>
          <p:spPr>
            <a:xfrm>
              <a:off x="79961" y="19050"/>
              <a:ext cx="692992" cy="717550"/>
            </a:xfrm>
            <a:prstGeom prst="rect">
              <a:avLst/>
            </a:prstGeom>
          </p:spPr>
          <p:txBody>
            <a:bodyPr lIns="50800" tIns="50800" rIns="50800" bIns="50800" rtlCol="0" anchor="ctr"/>
            <a:lstStyle/>
            <a:p>
              <a:pPr algn="ctr">
                <a:lnSpc>
                  <a:spcPts val="2659"/>
                </a:lnSpc>
              </a:pPr>
              <a:endParaRPr/>
            </a:p>
          </p:txBody>
        </p:sp>
      </p:grpSp>
      <p:grpSp>
        <p:nvGrpSpPr>
          <p:cNvPr id="10" name="Group 10"/>
          <p:cNvGrpSpPr/>
          <p:nvPr/>
        </p:nvGrpSpPr>
        <p:grpSpPr>
          <a:xfrm>
            <a:off x="1823139" y="2591748"/>
            <a:ext cx="5148678" cy="5148657"/>
            <a:chOff x="0" y="0"/>
            <a:chExt cx="6350000" cy="6349975"/>
          </a:xfrm>
        </p:grpSpPr>
        <p:sp>
          <p:nvSpPr>
            <p:cNvPr id="11" name="Freeform 11"/>
            <p:cNvSpPr/>
            <p:nvPr/>
          </p:nvSpPr>
          <p:spPr>
            <a:xfrm>
              <a:off x="0" y="0"/>
              <a:ext cx="6350000" cy="6349975"/>
            </a:xfrm>
            <a:custGeom>
              <a:avLst/>
              <a:gdLst/>
              <a:ahLst/>
              <a:cxnLst/>
              <a:rect l="l" t="t" r="r" b="b"/>
              <a:pathLst>
                <a:path w="6350000" h="6349975">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a:blip r:embed="rId4"/>
              <a:stretch>
                <a:fillRect l="-24999" r="-24999"/>
              </a:stretch>
            </a:blipFill>
          </p:spPr>
        </p:sp>
      </p:grpSp>
      <p:sp>
        <p:nvSpPr>
          <p:cNvPr id="12" name="Freeform 12"/>
          <p:cNvSpPr/>
          <p:nvPr/>
        </p:nvSpPr>
        <p:spPr>
          <a:xfrm rot="-10800000">
            <a:off x="4397478" y="750863"/>
            <a:ext cx="4392637" cy="8785274"/>
          </a:xfrm>
          <a:custGeom>
            <a:avLst/>
            <a:gdLst/>
            <a:ahLst/>
            <a:cxnLst/>
            <a:rect l="l" t="t" r="r" b="b"/>
            <a:pathLst>
              <a:path w="4392637" h="8785274">
                <a:moveTo>
                  <a:pt x="0" y="0"/>
                </a:moveTo>
                <a:lnTo>
                  <a:pt x="4392637" y="0"/>
                </a:lnTo>
                <a:lnTo>
                  <a:pt x="4392637" y="8785274"/>
                </a:lnTo>
                <a:lnTo>
                  <a:pt x="0" y="8785274"/>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13" name="Freeform 13"/>
          <p:cNvSpPr/>
          <p:nvPr/>
        </p:nvSpPr>
        <p:spPr>
          <a:xfrm rot="-5400000">
            <a:off x="-1802175" y="4393923"/>
            <a:ext cx="5103504" cy="1499154"/>
          </a:xfrm>
          <a:custGeom>
            <a:avLst/>
            <a:gdLst/>
            <a:ahLst/>
            <a:cxnLst/>
            <a:rect l="l" t="t" r="r" b="b"/>
            <a:pathLst>
              <a:path w="5103504" h="1499154">
                <a:moveTo>
                  <a:pt x="0" y="0"/>
                </a:moveTo>
                <a:lnTo>
                  <a:pt x="5103504" y="0"/>
                </a:lnTo>
                <a:lnTo>
                  <a:pt x="5103504" y="1499154"/>
                </a:lnTo>
                <a:lnTo>
                  <a:pt x="0" y="1499154"/>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grpSp>
        <p:nvGrpSpPr>
          <p:cNvPr id="14" name="Group 14"/>
          <p:cNvGrpSpPr/>
          <p:nvPr/>
        </p:nvGrpSpPr>
        <p:grpSpPr>
          <a:xfrm>
            <a:off x="1303801" y="2353149"/>
            <a:ext cx="432044" cy="432044"/>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5AF19"/>
            </a:solidFill>
          </p:spPr>
        </p:sp>
        <p:sp>
          <p:nvSpPr>
            <p:cNvPr id="16" name="TextBox 16"/>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17" name="Group 17"/>
          <p:cNvGrpSpPr/>
          <p:nvPr/>
        </p:nvGrpSpPr>
        <p:grpSpPr>
          <a:xfrm>
            <a:off x="1246065" y="7456654"/>
            <a:ext cx="432044" cy="432044"/>
            <a:chOff x="0" y="0"/>
            <a:chExt cx="812800" cy="812800"/>
          </a:xfrm>
        </p:grpSpPr>
        <p:sp>
          <p:nvSpPr>
            <p:cNvPr id="18" name="Freeform 1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5AF19"/>
            </a:solidFill>
          </p:spPr>
        </p:sp>
        <p:sp>
          <p:nvSpPr>
            <p:cNvPr id="19" name="TextBox 19"/>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20" name="Group 20"/>
          <p:cNvGrpSpPr/>
          <p:nvPr/>
        </p:nvGrpSpPr>
        <p:grpSpPr>
          <a:xfrm>
            <a:off x="103827" y="9089590"/>
            <a:ext cx="2831992" cy="2831992"/>
            <a:chOff x="0" y="0"/>
            <a:chExt cx="812800" cy="812800"/>
          </a:xfrm>
        </p:grpSpPr>
        <p:sp>
          <p:nvSpPr>
            <p:cNvPr id="21" name="Freeform 2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37335"/>
            </a:solidFill>
          </p:spPr>
        </p:sp>
        <p:sp>
          <p:nvSpPr>
            <p:cNvPr id="22" name="TextBox 22"/>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23" name="Group 23"/>
          <p:cNvGrpSpPr/>
          <p:nvPr/>
        </p:nvGrpSpPr>
        <p:grpSpPr>
          <a:xfrm>
            <a:off x="1823139" y="435103"/>
            <a:ext cx="1187194" cy="1187194"/>
            <a:chOff x="0" y="0"/>
            <a:chExt cx="812800" cy="812800"/>
          </a:xfrm>
        </p:grpSpPr>
        <p:sp>
          <p:nvSpPr>
            <p:cNvPr id="24" name="Freeform 2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37335"/>
            </a:solidFill>
          </p:spPr>
        </p:sp>
        <p:sp>
          <p:nvSpPr>
            <p:cNvPr id="25" name="TextBox 25"/>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26" name="Group 26"/>
          <p:cNvGrpSpPr/>
          <p:nvPr/>
        </p:nvGrpSpPr>
        <p:grpSpPr>
          <a:xfrm>
            <a:off x="7517484" y="8711283"/>
            <a:ext cx="1050577" cy="1050577"/>
            <a:chOff x="0" y="0"/>
            <a:chExt cx="812800" cy="812800"/>
          </a:xfrm>
        </p:grpSpPr>
        <p:sp>
          <p:nvSpPr>
            <p:cNvPr id="27" name="Freeform 2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37335"/>
            </a:solidFill>
          </p:spPr>
        </p:sp>
        <p:sp>
          <p:nvSpPr>
            <p:cNvPr id="28" name="TextBox 28"/>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29" name="Group 29"/>
          <p:cNvGrpSpPr/>
          <p:nvPr/>
        </p:nvGrpSpPr>
        <p:grpSpPr>
          <a:xfrm>
            <a:off x="8042772" y="-897152"/>
            <a:ext cx="1794303" cy="1794303"/>
            <a:chOff x="0" y="0"/>
            <a:chExt cx="812800" cy="812800"/>
          </a:xfrm>
        </p:grpSpPr>
        <p:sp>
          <p:nvSpPr>
            <p:cNvPr id="30" name="Freeform 3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BC00"/>
            </a:solidFill>
          </p:spPr>
        </p:sp>
        <p:sp>
          <p:nvSpPr>
            <p:cNvPr id="31" name="TextBox 31"/>
            <p:cNvSpPr txBox="1"/>
            <p:nvPr/>
          </p:nvSpPr>
          <p:spPr>
            <a:xfrm>
              <a:off x="76200" y="19050"/>
              <a:ext cx="660400" cy="717550"/>
            </a:xfrm>
            <a:prstGeom prst="rect">
              <a:avLst/>
            </a:prstGeom>
          </p:spPr>
          <p:txBody>
            <a:bodyPr lIns="50800" tIns="50800" rIns="50800" bIns="50800" rtlCol="0" anchor="ctr"/>
            <a:lstStyle/>
            <a:p>
              <a:pPr algn="ctr">
                <a:lnSpc>
                  <a:spcPts val="2799"/>
                </a:lnSpc>
              </a:pPr>
              <a:endParaRPr/>
            </a:p>
          </p:txBody>
        </p:sp>
      </p:grpSp>
      <p:sp>
        <p:nvSpPr>
          <p:cNvPr id="32" name="Freeform 32"/>
          <p:cNvSpPr/>
          <p:nvPr/>
        </p:nvSpPr>
        <p:spPr>
          <a:xfrm>
            <a:off x="16608708" y="1076955"/>
            <a:ext cx="581951" cy="581951"/>
          </a:xfrm>
          <a:custGeom>
            <a:avLst/>
            <a:gdLst/>
            <a:ahLst/>
            <a:cxnLst/>
            <a:rect l="l" t="t" r="r" b="b"/>
            <a:pathLst>
              <a:path w="581951" h="581951">
                <a:moveTo>
                  <a:pt x="0" y="0"/>
                </a:moveTo>
                <a:lnTo>
                  <a:pt x="581951" y="0"/>
                </a:lnTo>
                <a:lnTo>
                  <a:pt x="581951" y="581951"/>
                </a:lnTo>
                <a:lnTo>
                  <a:pt x="0" y="581951"/>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sp>
      <p:sp>
        <p:nvSpPr>
          <p:cNvPr id="33" name="Freeform 33"/>
          <p:cNvSpPr/>
          <p:nvPr/>
        </p:nvSpPr>
        <p:spPr>
          <a:xfrm>
            <a:off x="8568061" y="3606107"/>
            <a:ext cx="9897851" cy="1115758"/>
          </a:xfrm>
          <a:custGeom>
            <a:avLst/>
            <a:gdLst/>
            <a:ahLst/>
            <a:cxnLst/>
            <a:rect l="l" t="t" r="r" b="b"/>
            <a:pathLst>
              <a:path w="9897851" h="1115758">
                <a:moveTo>
                  <a:pt x="0" y="0"/>
                </a:moveTo>
                <a:lnTo>
                  <a:pt x="9897851" y="0"/>
                </a:lnTo>
                <a:lnTo>
                  <a:pt x="9897851" y="1115757"/>
                </a:lnTo>
                <a:lnTo>
                  <a:pt x="0" y="1115757"/>
                </a:lnTo>
                <a:lnTo>
                  <a:pt x="0" y="0"/>
                </a:lnTo>
                <a:close/>
              </a:path>
            </a:pathLst>
          </a:custGeom>
          <a:blipFill>
            <a:blip r:embed="rId11">
              <a:extLst>
                <a:ext uri="{96DAC541-7B7A-43D3-8B79-37D633B846F1}">
                  <asvg:svgBlip xmlns:asvg="http://schemas.microsoft.com/office/drawing/2016/SVG/main" xmlns="" r:embed="rId12"/>
                </a:ext>
              </a:extLst>
            </a:blip>
            <a:stretch>
              <a:fillRect/>
            </a:stretch>
          </a:blipFill>
        </p:spPr>
      </p:sp>
      <p:sp>
        <p:nvSpPr>
          <p:cNvPr id="34" name="Freeform 34"/>
          <p:cNvSpPr/>
          <p:nvPr/>
        </p:nvSpPr>
        <p:spPr>
          <a:xfrm>
            <a:off x="16369554" y="8320300"/>
            <a:ext cx="889746" cy="889746"/>
          </a:xfrm>
          <a:custGeom>
            <a:avLst/>
            <a:gdLst/>
            <a:ahLst/>
            <a:cxnLst/>
            <a:rect l="l" t="t" r="r" b="b"/>
            <a:pathLst>
              <a:path w="889746" h="889746">
                <a:moveTo>
                  <a:pt x="0" y="0"/>
                </a:moveTo>
                <a:lnTo>
                  <a:pt x="889746" y="0"/>
                </a:lnTo>
                <a:lnTo>
                  <a:pt x="889746" y="889745"/>
                </a:lnTo>
                <a:lnTo>
                  <a:pt x="0" y="889745"/>
                </a:lnTo>
                <a:lnTo>
                  <a:pt x="0" y="0"/>
                </a:lnTo>
                <a:close/>
              </a:path>
            </a:pathLst>
          </a:custGeom>
          <a:blipFill>
            <a:blip r:embed="rId13">
              <a:extLst>
                <a:ext uri="{96DAC541-7B7A-43D3-8B79-37D633B846F1}">
                  <asvg:svgBlip xmlns:asvg="http://schemas.microsoft.com/office/drawing/2016/SVG/main" xmlns="" r:embed="rId14"/>
                </a:ext>
              </a:extLst>
            </a:blip>
            <a:stretch>
              <a:fillRect/>
            </a:stretch>
          </a:blipFill>
        </p:spPr>
      </p:sp>
      <p:sp>
        <p:nvSpPr>
          <p:cNvPr id="35" name="Freeform 35"/>
          <p:cNvSpPr/>
          <p:nvPr/>
        </p:nvSpPr>
        <p:spPr>
          <a:xfrm>
            <a:off x="10942595" y="246636"/>
            <a:ext cx="2102171" cy="2102171"/>
          </a:xfrm>
          <a:custGeom>
            <a:avLst/>
            <a:gdLst/>
            <a:ahLst/>
            <a:cxnLst/>
            <a:rect l="l" t="t" r="r" b="b"/>
            <a:pathLst>
              <a:path w="2102171" h="2102171">
                <a:moveTo>
                  <a:pt x="0" y="0"/>
                </a:moveTo>
                <a:lnTo>
                  <a:pt x="2102171" y="0"/>
                </a:lnTo>
                <a:lnTo>
                  <a:pt x="2102171" y="2102171"/>
                </a:lnTo>
                <a:lnTo>
                  <a:pt x="0" y="2102171"/>
                </a:lnTo>
                <a:lnTo>
                  <a:pt x="0" y="0"/>
                </a:lnTo>
                <a:close/>
              </a:path>
            </a:pathLst>
          </a:custGeom>
          <a:blipFill>
            <a:blip r:embed="rId15"/>
            <a:stretch>
              <a:fillRect/>
            </a:stretch>
          </a:blipFill>
        </p:spPr>
      </p:sp>
      <p:sp>
        <p:nvSpPr>
          <p:cNvPr id="36" name="Freeform 36"/>
          <p:cNvSpPr/>
          <p:nvPr/>
        </p:nvSpPr>
        <p:spPr>
          <a:xfrm>
            <a:off x="13914377" y="290212"/>
            <a:ext cx="2247572" cy="2109453"/>
          </a:xfrm>
          <a:custGeom>
            <a:avLst/>
            <a:gdLst/>
            <a:ahLst/>
            <a:cxnLst/>
            <a:rect l="l" t="t" r="r" b="b"/>
            <a:pathLst>
              <a:path w="2247572" h="2109453">
                <a:moveTo>
                  <a:pt x="0" y="0"/>
                </a:moveTo>
                <a:lnTo>
                  <a:pt x="2247572" y="0"/>
                </a:lnTo>
                <a:lnTo>
                  <a:pt x="2247572" y="2109452"/>
                </a:lnTo>
                <a:lnTo>
                  <a:pt x="0" y="2109452"/>
                </a:lnTo>
                <a:lnTo>
                  <a:pt x="0" y="0"/>
                </a:lnTo>
                <a:close/>
              </a:path>
            </a:pathLst>
          </a:custGeom>
          <a:blipFill>
            <a:blip r:embed="rId16"/>
            <a:stretch>
              <a:fillRect/>
            </a:stretch>
          </a:blipFill>
        </p:spPr>
      </p:sp>
      <p:sp>
        <p:nvSpPr>
          <p:cNvPr id="37" name="TextBox 37"/>
          <p:cNvSpPr txBox="1"/>
          <p:nvPr/>
        </p:nvSpPr>
        <p:spPr>
          <a:xfrm>
            <a:off x="9113965" y="3548957"/>
            <a:ext cx="9144000" cy="1000125"/>
          </a:xfrm>
          <a:prstGeom prst="rect">
            <a:avLst/>
          </a:prstGeom>
        </p:spPr>
        <p:txBody>
          <a:bodyPr lIns="0" tIns="0" rIns="0" bIns="0" rtlCol="0" anchor="t">
            <a:spAutoFit/>
          </a:bodyPr>
          <a:lstStyle/>
          <a:p>
            <a:pPr algn="just">
              <a:lnSpc>
                <a:spcPts val="7439"/>
              </a:lnSpc>
            </a:pPr>
            <a:r>
              <a:rPr lang="en-US" sz="6199">
                <a:solidFill>
                  <a:srgbClr val="000000"/>
                </a:solidFill>
                <a:latin typeface="Poppins Bold"/>
              </a:rPr>
              <a:t>Sesiune de informare</a:t>
            </a:r>
          </a:p>
        </p:txBody>
      </p:sp>
      <p:sp>
        <p:nvSpPr>
          <p:cNvPr id="38" name="TextBox 38"/>
          <p:cNvSpPr txBox="1"/>
          <p:nvPr/>
        </p:nvSpPr>
        <p:spPr>
          <a:xfrm>
            <a:off x="8939924" y="5108927"/>
            <a:ext cx="8598403" cy="3914775"/>
          </a:xfrm>
          <a:prstGeom prst="rect">
            <a:avLst/>
          </a:prstGeom>
        </p:spPr>
        <p:txBody>
          <a:bodyPr lIns="0" tIns="0" rIns="0" bIns="0" rtlCol="0" anchor="t">
            <a:spAutoFit/>
          </a:bodyPr>
          <a:lstStyle/>
          <a:p>
            <a:pPr algn="ctr">
              <a:lnSpc>
                <a:spcPts val="6107"/>
              </a:lnSpc>
            </a:pPr>
            <a:r>
              <a:rPr lang="en-US" sz="5089">
                <a:solidFill>
                  <a:srgbClr val="F37335"/>
                </a:solidFill>
                <a:latin typeface="Poppins Semi-Bold"/>
              </a:rPr>
              <a:t>Managementul multidisciplinar și interinstituțional </a:t>
            </a:r>
          </a:p>
          <a:p>
            <a:pPr algn="ctr">
              <a:lnSpc>
                <a:spcPts val="6107"/>
              </a:lnSpc>
            </a:pPr>
            <a:r>
              <a:rPr lang="en-US" sz="5089">
                <a:solidFill>
                  <a:srgbClr val="F37335"/>
                </a:solidFill>
                <a:latin typeface="Poppins Semi-Bold"/>
              </a:rPr>
              <a:t>al cazurilor de violență în mediul școlar</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374039" y="3217924"/>
            <a:ext cx="10518039" cy="10244806"/>
            <a:chOff x="0" y="0"/>
            <a:chExt cx="834478" cy="812800"/>
          </a:xfrm>
        </p:grpSpPr>
        <p:sp>
          <p:nvSpPr>
            <p:cNvPr id="3" name="Freeform 3"/>
            <p:cNvSpPr/>
            <p:nvPr/>
          </p:nvSpPr>
          <p:spPr>
            <a:xfrm>
              <a:off x="0" y="0"/>
              <a:ext cx="834478" cy="812800"/>
            </a:xfrm>
            <a:custGeom>
              <a:avLst/>
              <a:gdLst/>
              <a:ahLst/>
              <a:cxnLst/>
              <a:rect l="l" t="t" r="r" b="b"/>
              <a:pathLst>
                <a:path w="834478" h="812800">
                  <a:moveTo>
                    <a:pt x="417239" y="0"/>
                  </a:moveTo>
                  <a:cubicBezTo>
                    <a:pt x="186804" y="0"/>
                    <a:pt x="0" y="181951"/>
                    <a:pt x="0" y="406400"/>
                  </a:cubicBezTo>
                  <a:cubicBezTo>
                    <a:pt x="0" y="630849"/>
                    <a:pt x="186804" y="812800"/>
                    <a:pt x="417239" y="812800"/>
                  </a:cubicBezTo>
                  <a:cubicBezTo>
                    <a:pt x="647673" y="812800"/>
                    <a:pt x="834478" y="630849"/>
                    <a:pt x="834478" y="406400"/>
                  </a:cubicBezTo>
                  <a:cubicBezTo>
                    <a:pt x="834478" y="181951"/>
                    <a:pt x="647673" y="0"/>
                    <a:pt x="417239" y="0"/>
                  </a:cubicBezTo>
                  <a:close/>
                </a:path>
              </a:pathLst>
            </a:custGeom>
            <a:solidFill>
              <a:srgbClr val="D6801C"/>
            </a:solidFill>
          </p:spPr>
        </p:sp>
        <p:sp>
          <p:nvSpPr>
            <p:cNvPr id="4" name="TextBox 4"/>
            <p:cNvSpPr txBox="1"/>
            <p:nvPr/>
          </p:nvSpPr>
          <p:spPr>
            <a:xfrm>
              <a:off x="78232" y="38100"/>
              <a:ext cx="678013" cy="698500"/>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9144000" y="3217924"/>
            <a:ext cx="10518039" cy="10244806"/>
            <a:chOff x="0" y="0"/>
            <a:chExt cx="834478" cy="812800"/>
          </a:xfrm>
        </p:grpSpPr>
        <p:sp>
          <p:nvSpPr>
            <p:cNvPr id="6" name="Freeform 6"/>
            <p:cNvSpPr/>
            <p:nvPr/>
          </p:nvSpPr>
          <p:spPr>
            <a:xfrm>
              <a:off x="0" y="0"/>
              <a:ext cx="834478" cy="812800"/>
            </a:xfrm>
            <a:custGeom>
              <a:avLst/>
              <a:gdLst/>
              <a:ahLst/>
              <a:cxnLst/>
              <a:rect l="l" t="t" r="r" b="b"/>
              <a:pathLst>
                <a:path w="834478" h="812800">
                  <a:moveTo>
                    <a:pt x="417239" y="0"/>
                  </a:moveTo>
                  <a:cubicBezTo>
                    <a:pt x="186804" y="0"/>
                    <a:pt x="0" y="181951"/>
                    <a:pt x="0" y="406400"/>
                  </a:cubicBezTo>
                  <a:cubicBezTo>
                    <a:pt x="0" y="630849"/>
                    <a:pt x="186804" y="812800"/>
                    <a:pt x="417239" y="812800"/>
                  </a:cubicBezTo>
                  <a:cubicBezTo>
                    <a:pt x="647673" y="812800"/>
                    <a:pt x="834478" y="630849"/>
                    <a:pt x="834478" y="406400"/>
                  </a:cubicBezTo>
                  <a:cubicBezTo>
                    <a:pt x="834478" y="181951"/>
                    <a:pt x="647673" y="0"/>
                    <a:pt x="417239" y="0"/>
                  </a:cubicBezTo>
                  <a:close/>
                </a:path>
              </a:pathLst>
            </a:custGeom>
            <a:solidFill>
              <a:srgbClr val="D6801C"/>
            </a:solidFill>
          </p:spPr>
        </p:sp>
        <p:sp>
          <p:nvSpPr>
            <p:cNvPr id="7" name="TextBox 7"/>
            <p:cNvSpPr txBox="1"/>
            <p:nvPr/>
          </p:nvSpPr>
          <p:spPr>
            <a:xfrm>
              <a:off x="78232" y="38100"/>
              <a:ext cx="678013" cy="698500"/>
            </a:xfrm>
            <a:prstGeom prst="rect">
              <a:avLst/>
            </a:prstGeom>
          </p:spPr>
          <p:txBody>
            <a:bodyPr lIns="50800" tIns="50800" rIns="50800" bIns="50800" rtlCol="0" anchor="ctr"/>
            <a:lstStyle/>
            <a:p>
              <a:pPr algn="ctr">
                <a:lnSpc>
                  <a:spcPts val="2659"/>
                </a:lnSpc>
              </a:pPr>
              <a:endParaRPr/>
            </a:p>
          </p:txBody>
        </p:sp>
      </p:grpSp>
      <p:sp>
        <p:nvSpPr>
          <p:cNvPr id="8" name="TextBox 8"/>
          <p:cNvSpPr txBox="1"/>
          <p:nvPr/>
        </p:nvSpPr>
        <p:spPr>
          <a:xfrm>
            <a:off x="2293629" y="971550"/>
            <a:ext cx="13700743" cy="1899861"/>
          </a:xfrm>
          <a:prstGeom prst="rect">
            <a:avLst/>
          </a:prstGeom>
        </p:spPr>
        <p:txBody>
          <a:bodyPr lIns="0" tIns="0" rIns="0" bIns="0" rtlCol="0" anchor="t">
            <a:spAutoFit/>
          </a:bodyPr>
          <a:lstStyle/>
          <a:p>
            <a:pPr algn="ctr">
              <a:lnSpc>
                <a:spcPts val="7380"/>
              </a:lnSpc>
            </a:pPr>
            <a:r>
              <a:rPr lang="en-US" sz="6150">
                <a:solidFill>
                  <a:srgbClr val="D6801C"/>
                </a:solidFill>
                <a:latin typeface="Poppins Ultra-Bold"/>
              </a:rPr>
              <a:t>Caracteristici ale victimei </a:t>
            </a:r>
          </a:p>
          <a:p>
            <a:pPr algn="ctr">
              <a:lnSpc>
                <a:spcPts val="7380"/>
              </a:lnSpc>
            </a:pPr>
            <a:r>
              <a:rPr lang="en-US" sz="6150">
                <a:solidFill>
                  <a:srgbClr val="D6801C"/>
                </a:solidFill>
                <a:latin typeface="Poppins Ultra-Bold"/>
              </a:rPr>
              <a:t>și ale agresorului</a:t>
            </a:r>
          </a:p>
        </p:txBody>
      </p:sp>
      <p:sp>
        <p:nvSpPr>
          <p:cNvPr id="9" name="TextBox 9"/>
          <p:cNvSpPr txBox="1"/>
          <p:nvPr/>
        </p:nvSpPr>
        <p:spPr>
          <a:xfrm>
            <a:off x="10187518" y="5681734"/>
            <a:ext cx="7739623" cy="4337339"/>
          </a:xfrm>
          <a:prstGeom prst="rect">
            <a:avLst/>
          </a:prstGeom>
        </p:spPr>
        <p:txBody>
          <a:bodyPr lIns="0" tIns="0" rIns="0" bIns="0" rtlCol="0" anchor="t">
            <a:spAutoFit/>
          </a:bodyPr>
          <a:lstStyle/>
          <a:p>
            <a:pPr algn="just">
              <a:lnSpc>
                <a:spcPts val="3182"/>
              </a:lnSpc>
            </a:pPr>
            <a:r>
              <a:rPr lang="en-US" sz="2273">
                <a:solidFill>
                  <a:srgbClr val="FFFFFF"/>
                </a:solidFill>
                <a:latin typeface="Poppins Medium"/>
              </a:rPr>
              <a:t>- nevoia de a-și exercita controlul și puterea asupra altor persoane;</a:t>
            </a:r>
          </a:p>
          <a:p>
            <a:pPr algn="just">
              <a:lnSpc>
                <a:spcPts val="3182"/>
              </a:lnSpc>
            </a:pPr>
            <a:r>
              <a:rPr lang="en-US" sz="2273">
                <a:solidFill>
                  <a:srgbClr val="FFFFFF"/>
                </a:solidFill>
                <a:latin typeface="Poppins Medium"/>
              </a:rPr>
              <a:t>- nivel scăzut al empatiei;</a:t>
            </a:r>
          </a:p>
          <a:p>
            <a:pPr algn="just">
              <a:lnSpc>
                <a:spcPts val="3182"/>
              </a:lnSpc>
            </a:pPr>
            <a:r>
              <a:rPr lang="en-US" sz="2273">
                <a:solidFill>
                  <a:srgbClr val="FFFFFF"/>
                </a:solidFill>
                <a:latin typeface="Poppins Medium"/>
              </a:rPr>
              <a:t>- dificultăți emoționale, de gestionare a impulsurilor, nivel ridicat de agresivitate, comportament opozant;</a:t>
            </a:r>
          </a:p>
          <a:p>
            <a:pPr algn="just">
              <a:lnSpc>
                <a:spcPts val="3182"/>
              </a:lnSpc>
            </a:pPr>
            <a:r>
              <a:rPr lang="en-US" sz="2273">
                <a:solidFill>
                  <a:srgbClr val="FFFFFF"/>
                </a:solidFill>
                <a:latin typeface="Poppins Medium"/>
              </a:rPr>
              <a:t>- experiențe anterioare de violență, fie în calitate de victimă, fie martor și agresor: expuși la modele de comportament agresiv;</a:t>
            </a:r>
          </a:p>
          <a:p>
            <a:pPr algn="just">
              <a:lnSpc>
                <a:spcPts val="3182"/>
              </a:lnSpc>
              <a:spcBef>
                <a:spcPct val="0"/>
              </a:spcBef>
            </a:pPr>
            <a:r>
              <a:rPr lang="en-US" sz="2273">
                <a:solidFill>
                  <a:srgbClr val="FFFFFF"/>
                </a:solidFill>
                <a:latin typeface="Poppins Medium"/>
              </a:rPr>
              <a:t>- nivel ridicat de stres, frustrare sau alte presiuni psihologice sau emoționale cu care se confruntă în viața sa cotidiană.</a:t>
            </a:r>
          </a:p>
        </p:txBody>
      </p:sp>
      <p:sp>
        <p:nvSpPr>
          <p:cNvPr id="10" name="TextBox 10"/>
          <p:cNvSpPr txBox="1"/>
          <p:nvPr/>
        </p:nvSpPr>
        <p:spPr>
          <a:xfrm>
            <a:off x="490531" y="5681734"/>
            <a:ext cx="7386453" cy="4175706"/>
          </a:xfrm>
          <a:prstGeom prst="rect">
            <a:avLst/>
          </a:prstGeom>
        </p:spPr>
        <p:txBody>
          <a:bodyPr lIns="0" tIns="0" rIns="0" bIns="0" rtlCol="0" anchor="t">
            <a:spAutoFit/>
          </a:bodyPr>
          <a:lstStyle/>
          <a:p>
            <a:pPr algn="just">
              <a:lnSpc>
                <a:spcPts val="3062"/>
              </a:lnSpc>
            </a:pPr>
            <a:r>
              <a:rPr lang="en-US" sz="2187">
                <a:solidFill>
                  <a:srgbClr val="FFFFFF"/>
                </a:solidFill>
                <a:latin typeface="Poppins Medium"/>
              </a:rPr>
              <a:t>- vulnerabilitate fizică, emoțională sau socială;</a:t>
            </a:r>
          </a:p>
          <a:p>
            <a:pPr algn="just">
              <a:lnSpc>
                <a:spcPts val="3062"/>
              </a:lnSpc>
            </a:pPr>
            <a:r>
              <a:rPr lang="en-US" sz="2187">
                <a:solidFill>
                  <a:srgbClr val="FFFFFF"/>
                </a:solidFill>
                <a:latin typeface="Poppins Medium"/>
              </a:rPr>
              <a:t>- resurse limitate pentru a se proteja sau a-și apăra interesele în fața agresorului;</a:t>
            </a:r>
          </a:p>
          <a:p>
            <a:pPr algn="just">
              <a:lnSpc>
                <a:spcPts val="3062"/>
              </a:lnSpc>
            </a:pPr>
            <a:r>
              <a:rPr lang="en-US" sz="2187">
                <a:solidFill>
                  <a:srgbClr val="FFFFFF"/>
                </a:solidFill>
                <a:latin typeface="Poppins Medium"/>
              </a:rPr>
              <a:t>- izolare socială sau lipsa sprijinului din partea familiei, prietenilor sau comunității;</a:t>
            </a:r>
          </a:p>
          <a:p>
            <a:pPr algn="just">
              <a:lnSpc>
                <a:spcPts val="3062"/>
              </a:lnSpc>
            </a:pPr>
            <a:r>
              <a:rPr lang="en-US" sz="2187">
                <a:solidFill>
                  <a:srgbClr val="FFFFFF"/>
                </a:solidFill>
                <a:latin typeface="Poppins Medium"/>
              </a:rPr>
              <a:t>- experiențe anterioare de victimizare</a:t>
            </a:r>
          </a:p>
          <a:p>
            <a:pPr algn="just">
              <a:lnSpc>
                <a:spcPts val="3062"/>
              </a:lnSpc>
            </a:pPr>
            <a:r>
              <a:rPr lang="en-US" sz="2187">
                <a:solidFill>
                  <a:srgbClr val="FFFFFF"/>
                </a:solidFill>
                <a:latin typeface="Poppins Medium"/>
              </a:rPr>
              <a:t>- încredere scăzută în propriile lor abilități de a-și apăra interesele;</a:t>
            </a:r>
          </a:p>
          <a:p>
            <a:pPr algn="just">
              <a:lnSpc>
                <a:spcPts val="3062"/>
              </a:lnSpc>
              <a:spcBef>
                <a:spcPct val="0"/>
              </a:spcBef>
            </a:pPr>
            <a:r>
              <a:rPr lang="en-US" sz="2187">
                <a:solidFill>
                  <a:srgbClr val="FFFFFF"/>
                </a:solidFill>
                <a:latin typeface="Poppins Medium"/>
              </a:rPr>
              <a:t>- nivel scăzut de cunoștințe sau abilități în ceea ce privește gestionarea conflictelor sau evitarea situațiilor de pericol.</a:t>
            </a:r>
          </a:p>
        </p:txBody>
      </p:sp>
      <p:sp>
        <p:nvSpPr>
          <p:cNvPr id="11" name="TextBox 11"/>
          <p:cNvSpPr txBox="1"/>
          <p:nvPr/>
        </p:nvSpPr>
        <p:spPr>
          <a:xfrm>
            <a:off x="1830787" y="4238386"/>
            <a:ext cx="4108387" cy="643009"/>
          </a:xfrm>
          <a:prstGeom prst="rect">
            <a:avLst/>
          </a:prstGeom>
        </p:spPr>
        <p:txBody>
          <a:bodyPr lIns="0" tIns="0" rIns="0" bIns="0" rtlCol="0" anchor="t">
            <a:spAutoFit/>
          </a:bodyPr>
          <a:lstStyle/>
          <a:p>
            <a:pPr algn="ctr">
              <a:lnSpc>
                <a:spcPts val="4782"/>
              </a:lnSpc>
            </a:pPr>
            <a:r>
              <a:rPr lang="en-US" sz="3985">
                <a:solidFill>
                  <a:srgbClr val="FFFFFF"/>
                </a:solidFill>
                <a:latin typeface="Poppins Bold"/>
              </a:rPr>
              <a:t>Victimă</a:t>
            </a:r>
          </a:p>
        </p:txBody>
      </p:sp>
      <p:sp>
        <p:nvSpPr>
          <p:cNvPr id="12" name="TextBox 12"/>
          <p:cNvSpPr txBox="1"/>
          <p:nvPr/>
        </p:nvSpPr>
        <p:spPr>
          <a:xfrm>
            <a:off x="11421457" y="4500491"/>
            <a:ext cx="5963125" cy="643009"/>
          </a:xfrm>
          <a:prstGeom prst="rect">
            <a:avLst/>
          </a:prstGeom>
        </p:spPr>
        <p:txBody>
          <a:bodyPr lIns="0" tIns="0" rIns="0" bIns="0" rtlCol="0" anchor="t">
            <a:spAutoFit/>
          </a:bodyPr>
          <a:lstStyle/>
          <a:p>
            <a:pPr algn="ctr">
              <a:lnSpc>
                <a:spcPts val="4782"/>
              </a:lnSpc>
            </a:pPr>
            <a:r>
              <a:rPr lang="en-US" sz="3985">
                <a:solidFill>
                  <a:srgbClr val="FFFFFF"/>
                </a:solidFill>
                <a:latin typeface="Poppins Ultra-Bold"/>
              </a:rPr>
              <a:t>Agresor</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60825" y="4255753"/>
            <a:ext cx="20209651" cy="7277633"/>
            <a:chOff x="0" y="0"/>
            <a:chExt cx="5322706" cy="1916743"/>
          </a:xfrm>
        </p:grpSpPr>
        <p:sp>
          <p:nvSpPr>
            <p:cNvPr id="3" name="Freeform 3"/>
            <p:cNvSpPr/>
            <p:nvPr/>
          </p:nvSpPr>
          <p:spPr>
            <a:xfrm>
              <a:off x="0" y="0"/>
              <a:ext cx="5322707" cy="1916743"/>
            </a:xfrm>
            <a:custGeom>
              <a:avLst/>
              <a:gdLst/>
              <a:ahLst/>
              <a:cxnLst/>
              <a:rect l="l" t="t" r="r" b="b"/>
              <a:pathLst>
                <a:path w="5322707" h="1916743">
                  <a:moveTo>
                    <a:pt x="0" y="0"/>
                  </a:moveTo>
                  <a:lnTo>
                    <a:pt x="5322707" y="0"/>
                  </a:lnTo>
                  <a:lnTo>
                    <a:pt x="5322707" y="1916743"/>
                  </a:lnTo>
                  <a:lnTo>
                    <a:pt x="0" y="1916743"/>
                  </a:lnTo>
                  <a:close/>
                </a:path>
              </a:pathLst>
            </a:custGeom>
            <a:solidFill>
              <a:srgbClr val="D6801C"/>
            </a:solidFill>
          </p:spPr>
        </p:sp>
        <p:sp>
          <p:nvSpPr>
            <p:cNvPr id="4" name="TextBox 4"/>
            <p:cNvSpPr txBox="1"/>
            <p:nvPr/>
          </p:nvSpPr>
          <p:spPr>
            <a:xfrm>
              <a:off x="0" y="-38100"/>
              <a:ext cx="5322706" cy="1954843"/>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a:off x="2565068" y="2627431"/>
            <a:ext cx="3064115" cy="3064115"/>
          </a:xfrm>
          <a:custGeom>
            <a:avLst/>
            <a:gdLst/>
            <a:ahLst/>
            <a:cxnLst/>
            <a:rect l="l" t="t" r="r" b="b"/>
            <a:pathLst>
              <a:path w="3064115" h="3064115">
                <a:moveTo>
                  <a:pt x="0" y="0"/>
                </a:moveTo>
                <a:lnTo>
                  <a:pt x="3064115" y="0"/>
                </a:lnTo>
                <a:lnTo>
                  <a:pt x="3064115" y="3064116"/>
                </a:lnTo>
                <a:lnTo>
                  <a:pt x="0" y="3064116"/>
                </a:lnTo>
                <a:lnTo>
                  <a:pt x="0" y="0"/>
                </a:lnTo>
                <a:close/>
              </a:path>
            </a:pathLst>
          </a:custGeom>
          <a:blipFill>
            <a:blip r:embed="rId2">
              <a:alphaModFix amt="79000"/>
              <a:extLst>
                <a:ext uri="{96DAC541-7B7A-43D3-8B79-37D633B846F1}">
                  <asvg:svgBlip xmlns:asvg="http://schemas.microsoft.com/office/drawing/2016/SVG/main" xmlns="" r:embed="rId3"/>
                </a:ext>
              </a:extLst>
            </a:blip>
            <a:stretch>
              <a:fillRect/>
            </a:stretch>
          </a:blipFill>
        </p:spPr>
      </p:sp>
      <p:grpSp>
        <p:nvGrpSpPr>
          <p:cNvPr id="6" name="Group 6"/>
          <p:cNvGrpSpPr/>
          <p:nvPr/>
        </p:nvGrpSpPr>
        <p:grpSpPr>
          <a:xfrm>
            <a:off x="2880185" y="2942548"/>
            <a:ext cx="2433882" cy="2433882"/>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5AF19"/>
            </a:solidFill>
          </p:spPr>
        </p:sp>
        <p:sp>
          <p:nvSpPr>
            <p:cNvPr id="8" name="TextBox 8"/>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9" name="Freeform 9"/>
          <p:cNvSpPr/>
          <p:nvPr/>
        </p:nvSpPr>
        <p:spPr>
          <a:xfrm>
            <a:off x="7705860" y="2627431"/>
            <a:ext cx="3064115" cy="3064115"/>
          </a:xfrm>
          <a:custGeom>
            <a:avLst/>
            <a:gdLst/>
            <a:ahLst/>
            <a:cxnLst/>
            <a:rect l="l" t="t" r="r" b="b"/>
            <a:pathLst>
              <a:path w="3064115" h="3064115">
                <a:moveTo>
                  <a:pt x="0" y="0"/>
                </a:moveTo>
                <a:lnTo>
                  <a:pt x="3064115" y="0"/>
                </a:lnTo>
                <a:lnTo>
                  <a:pt x="3064115" y="3064116"/>
                </a:lnTo>
                <a:lnTo>
                  <a:pt x="0" y="3064116"/>
                </a:lnTo>
                <a:lnTo>
                  <a:pt x="0" y="0"/>
                </a:lnTo>
                <a:close/>
              </a:path>
            </a:pathLst>
          </a:custGeom>
          <a:blipFill>
            <a:blip r:embed="rId2">
              <a:alphaModFix amt="79000"/>
              <a:extLst>
                <a:ext uri="{96DAC541-7B7A-43D3-8B79-37D633B846F1}">
                  <asvg:svgBlip xmlns:asvg="http://schemas.microsoft.com/office/drawing/2016/SVG/main" xmlns="" r:embed="rId3"/>
                </a:ext>
              </a:extLst>
            </a:blip>
            <a:stretch>
              <a:fillRect/>
            </a:stretch>
          </a:blipFill>
        </p:spPr>
      </p:sp>
      <p:grpSp>
        <p:nvGrpSpPr>
          <p:cNvPr id="10" name="Group 10"/>
          <p:cNvGrpSpPr/>
          <p:nvPr/>
        </p:nvGrpSpPr>
        <p:grpSpPr>
          <a:xfrm>
            <a:off x="8020977" y="2942548"/>
            <a:ext cx="2433882" cy="2433882"/>
            <a:chOff x="0" y="0"/>
            <a:chExt cx="812800" cy="812800"/>
          </a:xfrm>
        </p:grpSpPr>
        <p:sp>
          <p:nvSpPr>
            <p:cNvPr id="11" name="Freeform 1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5AF19"/>
            </a:solidFill>
          </p:spPr>
        </p:sp>
        <p:sp>
          <p:nvSpPr>
            <p:cNvPr id="12" name="TextBox 12"/>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13" name="Freeform 13"/>
          <p:cNvSpPr/>
          <p:nvPr/>
        </p:nvSpPr>
        <p:spPr>
          <a:xfrm>
            <a:off x="12751064" y="2627431"/>
            <a:ext cx="3064115" cy="3064115"/>
          </a:xfrm>
          <a:custGeom>
            <a:avLst/>
            <a:gdLst/>
            <a:ahLst/>
            <a:cxnLst/>
            <a:rect l="l" t="t" r="r" b="b"/>
            <a:pathLst>
              <a:path w="3064115" h="3064115">
                <a:moveTo>
                  <a:pt x="0" y="0"/>
                </a:moveTo>
                <a:lnTo>
                  <a:pt x="3064116" y="0"/>
                </a:lnTo>
                <a:lnTo>
                  <a:pt x="3064116" y="3064116"/>
                </a:lnTo>
                <a:lnTo>
                  <a:pt x="0" y="3064116"/>
                </a:lnTo>
                <a:lnTo>
                  <a:pt x="0" y="0"/>
                </a:lnTo>
                <a:close/>
              </a:path>
            </a:pathLst>
          </a:custGeom>
          <a:blipFill>
            <a:blip r:embed="rId2">
              <a:alphaModFix amt="79000"/>
              <a:extLst>
                <a:ext uri="{96DAC541-7B7A-43D3-8B79-37D633B846F1}">
                  <asvg:svgBlip xmlns:asvg="http://schemas.microsoft.com/office/drawing/2016/SVG/main" xmlns="" r:embed="rId3"/>
                </a:ext>
              </a:extLst>
            </a:blip>
            <a:stretch>
              <a:fillRect/>
            </a:stretch>
          </a:blipFill>
        </p:spPr>
      </p:sp>
      <p:grpSp>
        <p:nvGrpSpPr>
          <p:cNvPr id="14" name="Group 14"/>
          <p:cNvGrpSpPr/>
          <p:nvPr/>
        </p:nvGrpSpPr>
        <p:grpSpPr>
          <a:xfrm>
            <a:off x="13066181" y="2942548"/>
            <a:ext cx="2433882" cy="2433882"/>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5AF19"/>
            </a:solidFill>
          </p:spPr>
        </p:sp>
        <p:sp>
          <p:nvSpPr>
            <p:cNvPr id="16" name="TextBox 16"/>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17" name="TextBox 17"/>
          <p:cNvSpPr txBox="1"/>
          <p:nvPr/>
        </p:nvSpPr>
        <p:spPr>
          <a:xfrm>
            <a:off x="13055864" y="5424579"/>
            <a:ext cx="2474509" cy="1004873"/>
          </a:xfrm>
          <a:prstGeom prst="rect">
            <a:avLst/>
          </a:prstGeom>
        </p:spPr>
        <p:txBody>
          <a:bodyPr lIns="0" tIns="0" rIns="0" bIns="0" rtlCol="0" anchor="t">
            <a:spAutoFit/>
          </a:bodyPr>
          <a:lstStyle/>
          <a:p>
            <a:pPr algn="ctr">
              <a:lnSpc>
                <a:spcPts val="3938"/>
              </a:lnSpc>
              <a:spcBef>
                <a:spcPct val="0"/>
              </a:spcBef>
            </a:pPr>
            <a:r>
              <a:rPr lang="en-US" sz="2813">
                <a:solidFill>
                  <a:srgbClr val="FFFFFF"/>
                </a:solidFill>
                <a:latin typeface="Poppins"/>
              </a:rPr>
              <a:t>Comunicare eficientă</a:t>
            </a:r>
          </a:p>
        </p:txBody>
      </p:sp>
      <p:sp>
        <p:nvSpPr>
          <p:cNvPr id="18" name="TextBox 18"/>
          <p:cNvSpPr txBox="1"/>
          <p:nvPr/>
        </p:nvSpPr>
        <p:spPr>
          <a:xfrm>
            <a:off x="6877296" y="5424579"/>
            <a:ext cx="4721243" cy="1004873"/>
          </a:xfrm>
          <a:prstGeom prst="rect">
            <a:avLst/>
          </a:prstGeom>
        </p:spPr>
        <p:txBody>
          <a:bodyPr lIns="0" tIns="0" rIns="0" bIns="0" rtlCol="0" anchor="t">
            <a:spAutoFit/>
          </a:bodyPr>
          <a:lstStyle/>
          <a:p>
            <a:pPr algn="ctr">
              <a:lnSpc>
                <a:spcPts val="3938"/>
              </a:lnSpc>
              <a:spcBef>
                <a:spcPct val="0"/>
              </a:spcBef>
            </a:pPr>
            <a:r>
              <a:rPr lang="en-US" sz="2813">
                <a:solidFill>
                  <a:srgbClr val="FFFFFF"/>
                </a:solidFill>
                <a:latin typeface="Poppins"/>
              </a:rPr>
              <a:t>Dezvoltarea inteligenței emoționale și a empatiei</a:t>
            </a:r>
          </a:p>
        </p:txBody>
      </p:sp>
      <p:sp>
        <p:nvSpPr>
          <p:cNvPr id="19" name="TextBox 19"/>
          <p:cNvSpPr txBox="1"/>
          <p:nvPr/>
        </p:nvSpPr>
        <p:spPr>
          <a:xfrm>
            <a:off x="1945605" y="5424579"/>
            <a:ext cx="4303041" cy="1004873"/>
          </a:xfrm>
          <a:prstGeom prst="rect">
            <a:avLst/>
          </a:prstGeom>
        </p:spPr>
        <p:txBody>
          <a:bodyPr lIns="0" tIns="0" rIns="0" bIns="0" rtlCol="0" anchor="t">
            <a:spAutoFit/>
          </a:bodyPr>
          <a:lstStyle/>
          <a:p>
            <a:pPr algn="ctr">
              <a:lnSpc>
                <a:spcPts val="3938"/>
              </a:lnSpc>
              <a:spcBef>
                <a:spcPct val="0"/>
              </a:spcBef>
            </a:pPr>
            <a:r>
              <a:rPr lang="en-US" sz="2813">
                <a:solidFill>
                  <a:srgbClr val="FFFFFF"/>
                </a:solidFill>
                <a:latin typeface="Poppins"/>
              </a:rPr>
              <a:t>Intercunoaștere, coeziune</a:t>
            </a:r>
          </a:p>
        </p:txBody>
      </p:sp>
      <p:sp>
        <p:nvSpPr>
          <p:cNvPr id="20" name="Freeform 20"/>
          <p:cNvSpPr/>
          <p:nvPr/>
        </p:nvSpPr>
        <p:spPr>
          <a:xfrm>
            <a:off x="2658986" y="6240333"/>
            <a:ext cx="3064115" cy="3064115"/>
          </a:xfrm>
          <a:custGeom>
            <a:avLst/>
            <a:gdLst/>
            <a:ahLst/>
            <a:cxnLst/>
            <a:rect l="l" t="t" r="r" b="b"/>
            <a:pathLst>
              <a:path w="3064115" h="3064115">
                <a:moveTo>
                  <a:pt x="0" y="0"/>
                </a:moveTo>
                <a:lnTo>
                  <a:pt x="3064115" y="0"/>
                </a:lnTo>
                <a:lnTo>
                  <a:pt x="3064115" y="3064115"/>
                </a:lnTo>
                <a:lnTo>
                  <a:pt x="0" y="3064115"/>
                </a:lnTo>
                <a:lnTo>
                  <a:pt x="0" y="0"/>
                </a:lnTo>
                <a:close/>
              </a:path>
            </a:pathLst>
          </a:custGeom>
          <a:blipFill>
            <a:blip r:embed="rId2">
              <a:alphaModFix amt="79000"/>
              <a:extLst>
                <a:ext uri="{96DAC541-7B7A-43D3-8B79-37D633B846F1}">
                  <asvg:svgBlip xmlns:asvg="http://schemas.microsoft.com/office/drawing/2016/SVG/main" xmlns="" r:embed="rId3"/>
                </a:ext>
              </a:extLst>
            </a:blip>
            <a:stretch>
              <a:fillRect/>
            </a:stretch>
          </a:blipFill>
        </p:spPr>
      </p:sp>
      <p:grpSp>
        <p:nvGrpSpPr>
          <p:cNvPr id="21" name="Group 21"/>
          <p:cNvGrpSpPr/>
          <p:nvPr/>
        </p:nvGrpSpPr>
        <p:grpSpPr>
          <a:xfrm>
            <a:off x="2974103" y="6555449"/>
            <a:ext cx="2433882" cy="2433882"/>
            <a:chOff x="0" y="0"/>
            <a:chExt cx="812800" cy="812800"/>
          </a:xfrm>
        </p:grpSpPr>
        <p:sp>
          <p:nvSpPr>
            <p:cNvPr id="22" name="Freeform 2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5AF19"/>
            </a:solidFill>
          </p:spPr>
        </p:sp>
        <p:sp>
          <p:nvSpPr>
            <p:cNvPr id="23" name="TextBox 23"/>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24" name="Freeform 24"/>
          <p:cNvSpPr/>
          <p:nvPr/>
        </p:nvSpPr>
        <p:spPr>
          <a:xfrm>
            <a:off x="7799778" y="6240333"/>
            <a:ext cx="3064115" cy="3064115"/>
          </a:xfrm>
          <a:custGeom>
            <a:avLst/>
            <a:gdLst/>
            <a:ahLst/>
            <a:cxnLst/>
            <a:rect l="l" t="t" r="r" b="b"/>
            <a:pathLst>
              <a:path w="3064115" h="3064115">
                <a:moveTo>
                  <a:pt x="0" y="0"/>
                </a:moveTo>
                <a:lnTo>
                  <a:pt x="3064115" y="0"/>
                </a:lnTo>
                <a:lnTo>
                  <a:pt x="3064115" y="3064115"/>
                </a:lnTo>
                <a:lnTo>
                  <a:pt x="0" y="3064115"/>
                </a:lnTo>
                <a:lnTo>
                  <a:pt x="0" y="0"/>
                </a:lnTo>
                <a:close/>
              </a:path>
            </a:pathLst>
          </a:custGeom>
          <a:blipFill>
            <a:blip r:embed="rId2">
              <a:alphaModFix amt="79000"/>
              <a:extLst>
                <a:ext uri="{96DAC541-7B7A-43D3-8B79-37D633B846F1}">
                  <asvg:svgBlip xmlns:asvg="http://schemas.microsoft.com/office/drawing/2016/SVG/main" xmlns="" r:embed="rId3"/>
                </a:ext>
              </a:extLst>
            </a:blip>
            <a:stretch>
              <a:fillRect/>
            </a:stretch>
          </a:blipFill>
        </p:spPr>
      </p:sp>
      <p:grpSp>
        <p:nvGrpSpPr>
          <p:cNvPr id="25" name="Group 25"/>
          <p:cNvGrpSpPr/>
          <p:nvPr/>
        </p:nvGrpSpPr>
        <p:grpSpPr>
          <a:xfrm>
            <a:off x="8114894" y="6555449"/>
            <a:ext cx="2433882" cy="2433882"/>
            <a:chOff x="0" y="0"/>
            <a:chExt cx="812800" cy="812800"/>
          </a:xfrm>
        </p:grpSpPr>
        <p:sp>
          <p:nvSpPr>
            <p:cNvPr id="26" name="Freeform 2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5AF19"/>
            </a:solidFill>
          </p:spPr>
        </p:sp>
        <p:sp>
          <p:nvSpPr>
            <p:cNvPr id="27" name="TextBox 27"/>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28" name="Freeform 28"/>
          <p:cNvSpPr/>
          <p:nvPr/>
        </p:nvSpPr>
        <p:spPr>
          <a:xfrm>
            <a:off x="12844982" y="6240333"/>
            <a:ext cx="3064115" cy="3064115"/>
          </a:xfrm>
          <a:custGeom>
            <a:avLst/>
            <a:gdLst/>
            <a:ahLst/>
            <a:cxnLst/>
            <a:rect l="l" t="t" r="r" b="b"/>
            <a:pathLst>
              <a:path w="3064115" h="3064115">
                <a:moveTo>
                  <a:pt x="0" y="0"/>
                </a:moveTo>
                <a:lnTo>
                  <a:pt x="3064115" y="0"/>
                </a:lnTo>
                <a:lnTo>
                  <a:pt x="3064115" y="3064115"/>
                </a:lnTo>
                <a:lnTo>
                  <a:pt x="0" y="3064115"/>
                </a:lnTo>
                <a:lnTo>
                  <a:pt x="0" y="0"/>
                </a:lnTo>
                <a:close/>
              </a:path>
            </a:pathLst>
          </a:custGeom>
          <a:blipFill>
            <a:blip r:embed="rId2">
              <a:alphaModFix amt="79000"/>
              <a:extLst>
                <a:ext uri="{96DAC541-7B7A-43D3-8B79-37D633B846F1}">
                  <asvg:svgBlip xmlns:asvg="http://schemas.microsoft.com/office/drawing/2016/SVG/main" xmlns="" r:embed="rId3"/>
                </a:ext>
              </a:extLst>
            </a:blip>
            <a:stretch>
              <a:fillRect/>
            </a:stretch>
          </a:blipFill>
        </p:spPr>
      </p:sp>
      <p:grpSp>
        <p:nvGrpSpPr>
          <p:cNvPr id="29" name="Group 29"/>
          <p:cNvGrpSpPr/>
          <p:nvPr/>
        </p:nvGrpSpPr>
        <p:grpSpPr>
          <a:xfrm>
            <a:off x="13160099" y="6555449"/>
            <a:ext cx="2433882" cy="2433882"/>
            <a:chOff x="0" y="0"/>
            <a:chExt cx="812800" cy="812800"/>
          </a:xfrm>
        </p:grpSpPr>
        <p:sp>
          <p:nvSpPr>
            <p:cNvPr id="30" name="Freeform 3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5AF19"/>
            </a:solidFill>
          </p:spPr>
        </p:sp>
        <p:sp>
          <p:nvSpPr>
            <p:cNvPr id="31" name="TextBox 31"/>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32" name="Freeform 32"/>
          <p:cNvSpPr/>
          <p:nvPr/>
        </p:nvSpPr>
        <p:spPr>
          <a:xfrm>
            <a:off x="8598852" y="3520424"/>
            <a:ext cx="1278131" cy="1278131"/>
          </a:xfrm>
          <a:custGeom>
            <a:avLst/>
            <a:gdLst/>
            <a:ahLst/>
            <a:cxnLst/>
            <a:rect l="l" t="t" r="r" b="b"/>
            <a:pathLst>
              <a:path w="1278131" h="1278131">
                <a:moveTo>
                  <a:pt x="0" y="0"/>
                </a:moveTo>
                <a:lnTo>
                  <a:pt x="1278131" y="0"/>
                </a:lnTo>
                <a:lnTo>
                  <a:pt x="1278131" y="1278130"/>
                </a:lnTo>
                <a:lnTo>
                  <a:pt x="0" y="127813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33" name="Freeform 33"/>
          <p:cNvSpPr/>
          <p:nvPr/>
        </p:nvSpPr>
        <p:spPr>
          <a:xfrm>
            <a:off x="3433914" y="3469505"/>
            <a:ext cx="1326423" cy="1326423"/>
          </a:xfrm>
          <a:custGeom>
            <a:avLst/>
            <a:gdLst/>
            <a:ahLst/>
            <a:cxnLst/>
            <a:rect l="l" t="t" r="r" b="b"/>
            <a:pathLst>
              <a:path w="1326423" h="1326423">
                <a:moveTo>
                  <a:pt x="0" y="0"/>
                </a:moveTo>
                <a:lnTo>
                  <a:pt x="1326423" y="0"/>
                </a:lnTo>
                <a:lnTo>
                  <a:pt x="1326423" y="1326424"/>
                </a:lnTo>
                <a:lnTo>
                  <a:pt x="0" y="1326424"/>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34" name="Freeform 34"/>
          <p:cNvSpPr/>
          <p:nvPr/>
        </p:nvSpPr>
        <p:spPr>
          <a:xfrm>
            <a:off x="13438204" y="3304574"/>
            <a:ext cx="1709829" cy="1709829"/>
          </a:xfrm>
          <a:custGeom>
            <a:avLst/>
            <a:gdLst/>
            <a:ahLst/>
            <a:cxnLst/>
            <a:rect l="l" t="t" r="r" b="b"/>
            <a:pathLst>
              <a:path w="1709829" h="1709829">
                <a:moveTo>
                  <a:pt x="0" y="0"/>
                </a:moveTo>
                <a:lnTo>
                  <a:pt x="1709829" y="0"/>
                </a:lnTo>
                <a:lnTo>
                  <a:pt x="1709829" y="1709829"/>
                </a:lnTo>
                <a:lnTo>
                  <a:pt x="0" y="1709829"/>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35" name="Freeform 35"/>
          <p:cNvSpPr/>
          <p:nvPr/>
        </p:nvSpPr>
        <p:spPr>
          <a:xfrm>
            <a:off x="3433914" y="6917476"/>
            <a:ext cx="1549532" cy="1709829"/>
          </a:xfrm>
          <a:custGeom>
            <a:avLst/>
            <a:gdLst/>
            <a:ahLst/>
            <a:cxnLst/>
            <a:rect l="l" t="t" r="r" b="b"/>
            <a:pathLst>
              <a:path w="1549532" h="1709829">
                <a:moveTo>
                  <a:pt x="0" y="0"/>
                </a:moveTo>
                <a:lnTo>
                  <a:pt x="1549532" y="0"/>
                </a:lnTo>
                <a:lnTo>
                  <a:pt x="1549532" y="1709829"/>
                </a:lnTo>
                <a:lnTo>
                  <a:pt x="0" y="1709829"/>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36" name="Freeform 36"/>
          <p:cNvSpPr/>
          <p:nvPr/>
        </p:nvSpPr>
        <p:spPr>
          <a:xfrm>
            <a:off x="8698060" y="6988743"/>
            <a:ext cx="1267550" cy="1567295"/>
          </a:xfrm>
          <a:custGeom>
            <a:avLst/>
            <a:gdLst/>
            <a:ahLst/>
            <a:cxnLst/>
            <a:rect l="l" t="t" r="r" b="b"/>
            <a:pathLst>
              <a:path w="1267550" h="1567295">
                <a:moveTo>
                  <a:pt x="0" y="0"/>
                </a:moveTo>
                <a:lnTo>
                  <a:pt x="1267550" y="0"/>
                </a:lnTo>
                <a:lnTo>
                  <a:pt x="1267550" y="1567295"/>
                </a:lnTo>
                <a:lnTo>
                  <a:pt x="0" y="1567295"/>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37" name="Freeform 37"/>
          <p:cNvSpPr/>
          <p:nvPr/>
        </p:nvSpPr>
        <p:spPr>
          <a:xfrm>
            <a:off x="13664767" y="7217792"/>
            <a:ext cx="1424545" cy="1166346"/>
          </a:xfrm>
          <a:custGeom>
            <a:avLst/>
            <a:gdLst/>
            <a:ahLst/>
            <a:cxnLst/>
            <a:rect l="l" t="t" r="r" b="b"/>
            <a:pathLst>
              <a:path w="1424545" h="1166346">
                <a:moveTo>
                  <a:pt x="0" y="0"/>
                </a:moveTo>
                <a:lnTo>
                  <a:pt x="1424545" y="0"/>
                </a:lnTo>
                <a:lnTo>
                  <a:pt x="1424545" y="1166346"/>
                </a:lnTo>
                <a:lnTo>
                  <a:pt x="0" y="1166346"/>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sp>
      <p:sp>
        <p:nvSpPr>
          <p:cNvPr id="38" name="TextBox 38"/>
          <p:cNvSpPr txBox="1"/>
          <p:nvPr/>
        </p:nvSpPr>
        <p:spPr>
          <a:xfrm>
            <a:off x="3120475" y="857176"/>
            <a:ext cx="12047050" cy="770131"/>
          </a:xfrm>
          <a:prstGeom prst="rect">
            <a:avLst/>
          </a:prstGeom>
        </p:spPr>
        <p:txBody>
          <a:bodyPr lIns="0" tIns="0" rIns="0" bIns="0" rtlCol="0" anchor="t">
            <a:spAutoFit/>
          </a:bodyPr>
          <a:lstStyle/>
          <a:p>
            <a:pPr algn="ctr">
              <a:lnSpc>
                <a:spcPts val="5719"/>
              </a:lnSpc>
            </a:pPr>
            <a:r>
              <a:rPr lang="en-US" sz="4765">
                <a:solidFill>
                  <a:srgbClr val="D6801C"/>
                </a:solidFill>
                <a:latin typeface="Poppins Ultra-Bold"/>
              </a:rPr>
              <a:t>Abordarea violenței</a:t>
            </a:r>
          </a:p>
        </p:txBody>
      </p:sp>
      <p:sp>
        <p:nvSpPr>
          <p:cNvPr id="39" name="TextBox 39"/>
          <p:cNvSpPr txBox="1"/>
          <p:nvPr/>
        </p:nvSpPr>
        <p:spPr>
          <a:xfrm>
            <a:off x="12721452" y="9027431"/>
            <a:ext cx="3143333" cy="1004873"/>
          </a:xfrm>
          <a:prstGeom prst="rect">
            <a:avLst/>
          </a:prstGeom>
        </p:spPr>
        <p:txBody>
          <a:bodyPr lIns="0" tIns="0" rIns="0" bIns="0" rtlCol="0" anchor="t">
            <a:spAutoFit/>
          </a:bodyPr>
          <a:lstStyle/>
          <a:p>
            <a:pPr algn="ctr">
              <a:lnSpc>
                <a:spcPts val="3938"/>
              </a:lnSpc>
              <a:spcBef>
                <a:spcPct val="0"/>
              </a:spcBef>
            </a:pPr>
            <a:r>
              <a:rPr lang="en-US" sz="2813">
                <a:solidFill>
                  <a:srgbClr val="FFFFFF"/>
                </a:solidFill>
                <a:latin typeface="Poppins"/>
              </a:rPr>
              <a:t>Optimizarea stimei de sine</a:t>
            </a:r>
          </a:p>
        </p:txBody>
      </p:sp>
      <p:sp>
        <p:nvSpPr>
          <p:cNvPr id="40" name="TextBox 40"/>
          <p:cNvSpPr txBox="1"/>
          <p:nvPr/>
        </p:nvSpPr>
        <p:spPr>
          <a:xfrm>
            <a:off x="7569699" y="9027431"/>
            <a:ext cx="3524272" cy="1004873"/>
          </a:xfrm>
          <a:prstGeom prst="rect">
            <a:avLst/>
          </a:prstGeom>
        </p:spPr>
        <p:txBody>
          <a:bodyPr lIns="0" tIns="0" rIns="0" bIns="0" rtlCol="0" anchor="t">
            <a:spAutoFit/>
          </a:bodyPr>
          <a:lstStyle/>
          <a:p>
            <a:pPr algn="ctr">
              <a:lnSpc>
                <a:spcPts val="3938"/>
              </a:lnSpc>
              <a:spcBef>
                <a:spcPct val="0"/>
              </a:spcBef>
            </a:pPr>
            <a:r>
              <a:rPr lang="en-US" sz="2813">
                <a:solidFill>
                  <a:srgbClr val="FFFFFF"/>
                </a:solidFill>
                <a:latin typeface="Poppins"/>
              </a:rPr>
              <a:t>Dezvoltarea gândirii creative</a:t>
            </a:r>
          </a:p>
        </p:txBody>
      </p:sp>
      <p:sp>
        <p:nvSpPr>
          <p:cNvPr id="41" name="TextBox 41"/>
          <p:cNvSpPr txBox="1"/>
          <p:nvPr/>
        </p:nvSpPr>
        <p:spPr>
          <a:xfrm>
            <a:off x="1513978" y="9027431"/>
            <a:ext cx="5354131" cy="1004873"/>
          </a:xfrm>
          <a:prstGeom prst="rect">
            <a:avLst/>
          </a:prstGeom>
        </p:spPr>
        <p:txBody>
          <a:bodyPr lIns="0" tIns="0" rIns="0" bIns="0" rtlCol="0" anchor="t">
            <a:spAutoFit/>
          </a:bodyPr>
          <a:lstStyle/>
          <a:p>
            <a:pPr algn="ctr">
              <a:lnSpc>
                <a:spcPts val="3938"/>
              </a:lnSpc>
              <a:spcBef>
                <a:spcPct val="0"/>
              </a:spcBef>
            </a:pPr>
            <a:r>
              <a:rPr lang="en-US" sz="2813">
                <a:solidFill>
                  <a:srgbClr val="FFFFFF"/>
                </a:solidFill>
                <a:latin typeface="Poppins"/>
              </a:rPr>
              <a:t>Înlăturarea prejudecăților, acceptarea diversității</a:t>
            </a:r>
          </a:p>
        </p:txBody>
      </p:sp>
      <p:sp>
        <p:nvSpPr>
          <p:cNvPr id="42" name="TextBox 42"/>
          <p:cNvSpPr txBox="1"/>
          <p:nvPr/>
        </p:nvSpPr>
        <p:spPr>
          <a:xfrm>
            <a:off x="1028700" y="1842571"/>
            <a:ext cx="16230600" cy="727710"/>
          </a:xfrm>
          <a:prstGeom prst="rect">
            <a:avLst/>
          </a:prstGeom>
        </p:spPr>
        <p:txBody>
          <a:bodyPr lIns="0" tIns="0" rIns="0" bIns="0" rtlCol="0" anchor="t">
            <a:spAutoFit/>
          </a:bodyPr>
          <a:lstStyle/>
          <a:p>
            <a:pPr algn="ctr">
              <a:lnSpc>
                <a:spcPts val="2939"/>
              </a:lnSpc>
              <a:spcBef>
                <a:spcPct val="0"/>
              </a:spcBef>
            </a:pPr>
            <a:r>
              <a:rPr lang="en-US" sz="2099">
                <a:solidFill>
                  <a:srgbClr val="000000"/>
                </a:solidFill>
                <a:latin typeface="Canva Sans 1"/>
              </a:rPr>
              <a:t>Abordarea violenței în școli și în familii necesită atât intervenții preventive, cât și intervenții pentru gestionarea conflictelor și pentru furnizarea de suport și resurse pentru cei implicați.</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6343239" y="2646563"/>
            <a:ext cx="5601522" cy="6302697"/>
          </a:xfrm>
          <a:custGeom>
            <a:avLst/>
            <a:gdLst/>
            <a:ahLst/>
            <a:cxnLst/>
            <a:rect l="l" t="t" r="r" b="b"/>
            <a:pathLst>
              <a:path w="5601522" h="6302697">
                <a:moveTo>
                  <a:pt x="0" y="0"/>
                </a:moveTo>
                <a:lnTo>
                  <a:pt x="5601522" y="0"/>
                </a:lnTo>
                <a:lnTo>
                  <a:pt x="5601522" y="6302696"/>
                </a:lnTo>
                <a:lnTo>
                  <a:pt x="0" y="6302696"/>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TextBox 3"/>
          <p:cNvSpPr txBox="1"/>
          <p:nvPr/>
        </p:nvSpPr>
        <p:spPr>
          <a:xfrm>
            <a:off x="4830331" y="971550"/>
            <a:ext cx="8627338" cy="952297"/>
          </a:xfrm>
          <a:prstGeom prst="rect">
            <a:avLst/>
          </a:prstGeom>
        </p:spPr>
        <p:txBody>
          <a:bodyPr lIns="0" tIns="0" rIns="0" bIns="0" rtlCol="0" anchor="t">
            <a:spAutoFit/>
          </a:bodyPr>
          <a:lstStyle/>
          <a:p>
            <a:pPr algn="ctr">
              <a:lnSpc>
                <a:spcPts val="7075"/>
              </a:lnSpc>
            </a:pPr>
            <a:r>
              <a:rPr lang="en-US" sz="5896">
                <a:solidFill>
                  <a:srgbClr val="D6801C"/>
                </a:solidFill>
                <a:latin typeface="Poppins Ultra-Bold"/>
              </a:rPr>
              <a:t>Cine?</a:t>
            </a:r>
          </a:p>
        </p:txBody>
      </p:sp>
      <p:sp>
        <p:nvSpPr>
          <p:cNvPr id="4" name="TextBox 4"/>
          <p:cNvSpPr txBox="1"/>
          <p:nvPr/>
        </p:nvSpPr>
        <p:spPr>
          <a:xfrm>
            <a:off x="2213368" y="5174341"/>
            <a:ext cx="3472550" cy="1180465"/>
          </a:xfrm>
          <a:prstGeom prst="rect">
            <a:avLst/>
          </a:prstGeom>
        </p:spPr>
        <p:txBody>
          <a:bodyPr lIns="0" tIns="0" rIns="0" bIns="0" rtlCol="0" anchor="t">
            <a:spAutoFit/>
          </a:bodyPr>
          <a:lstStyle/>
          <a:p>
            <a:pPr algn="ctr">
              <a:lnSpc>
                <a:spcPts val="4759"/>
              </a:lnSpc>
            </a:pPr>
            <a:r>
              <a:rPr lang="en-US" sz="3399">
                <a:solidFill>
                  <a:srgbClr val="000000"/>
                </a:solidFill>
                <a:latin typeface="Canva Sans 1 Bold"/>
              </a:rPr>
              <a:t>Profesor consilier școlar</a:t>
            </a:r>
          </a:p>
        </p:txBody>
      </p:sp>
      <p:sp>
        <p:nvSpPr>
          <p:cNvPr id="5" name="TextBox 5"/>
          <p:cNvSpPr txBox="1"/>
          <p:nvPr/>
        </p:nvSpPr>
        <p:spPr>
          <a:xfrm>
            <a:off x="12255452" y="5174341"/>
            <a:ext cx="3076512" cy="1180465"/>
          </a:xfrm>
          <a:prstGeom prst="rect">
            <a:avLst/>
          </a:prstGeom>
        </p:spPr>
        <p:txBody>
          <a:bodyPr lIns="0" tIns="0" rIns="0" bIns="0" rtlCol="0" anchor="t">
            <a:spAutoFit/>
          </a:bodyPr>
          <a:lstStyle/>
          <a:p>
            <a:pPr algn="ctr">
              <a:lnSpc>
                <a:spcPts val="4759"/>
              </a:lnSpc>
            </a:pPr>
            <a:r>
              <a:rPr lang="en-US" sz="3399">
                <a:solidFill>
                  <a:srgbClr val="000000"/>
                </a:solidFill>
                <a:latin typeface="Canva Sans 1 Bold"/>
              </a:rPr>
              <a:t>Cadre didactice</a:t>
            </a:r>
          </a:p>
        </p:txBody>
      </p:sp>
      <p:sp>
        <p:nvSpPr>
          <p:cNvPr id="6" name="TextBox 6"/>
          <p:cNvSpPr txBox="1"/>
          <p:nvPr/>
        </p:nvSpPr>
        <p:spPr>
          <a:xfrm>
            <a:off x="7407725" y="9106535"/>
            <a:ext cx="3472550" cy="580390"/>
          </a:xfrm>
          <a:prstGeom prst="rect">
            <a:avLst/>
          </a:prstGeom>
        </p:spPr>
        <p:txBody>
          <a:bodyPr lIns="0" tIns="0" rIns="0" bIns="0" rtlCol="0" anchor="t">
            <a:spAutoFit/>
          </a:bodyPr>
          <a:lstStyle/>
          <a:p>
            <a:pPr algn="ctr">
              <a:lnSpc>
                <a:spcPts val="4759"/>
              </a:lnSpc>
            </a:pPr>
            <a:r>
              <a:rPr lang="en-US" sz="3399">
                <a:solidFill>
                  <a:srgbClr val="000000"/>
                </a:solidFill>
                <a:latin typeface="Canva Sans 1 Bold"/>
              </a:rPr>
              <a:t>Familie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374039" y="2298344"/>
            <a:ext cx="10790507" cy="11164386"/>
            <a:chOff x="0" y="0"/>
            <a:chExt cx="856095" cy="885757"/>
          </a:xfrm>
        </p:grpSpPr>
        <p:sp>
          <p:nvSpPr>
            <p:cNvPr id="3" name="Freeform 3"/>
            <p:cNvSpPr/>
            <p:nvPr/>
          </p:nvSpPr>
          <p:spPr>
            <a:xfrm>
              <a:off x="0" y="0"/>
              <a:ext cx="856095" cy="885757"/>
            </a:xfrm>
            <a:custGeom>
              <a:avLst/>
              <a:gdLst/>
              <a:ahLst/>
              <a:cxnLst/>
              <a:rect l="l" t="t" r="r" b="b"/>
              <a:pathLst>
                <a:path w="856095" h="885757">
                  <a:moveTo>
                    <a:pt x="428047" y="0"/>
                  </a:moveTo>
                  <a:cubicBezTo>
                    <a:pt x="191643" y="0"/>
                    <a:pt x="0" y="198284"/>
                    <a:pt x="0" y="442879"/>
                  </a:cubicBezTo>
                  <a:cubicBezTo>
                    <a:pt x="0" y="687474"/>
                    <a:pt x="191643" y="885757"/>
                    <a:pt x="428047" y="885757"/>
                  </a:cubicBezTo>
                  <a:cubicBezTo>
                    <a:pt x="664451" y="885757"/>
                    <a:pt x="856095" y="687474"/>
                    <a:pt x="856095" y="442879"/>
                  </a:cubicBezTo>
                  <a:cubicBezTo>
                    <a:pt x="856095" y="198284"/>
                    <a:pt x="664451" y="0"/>
                    <a:pt x="428047" y="0"/>
                  </a:cubicBezTo>
                  <a:close/>
                </a:path>
              </a:pathLst>
            </a:custGeom>
            <a:solidFill>
              <a:srgbClr val="D6801C"/>
            </a:solidFill>
          </p:spPr>
        </p:sp>
        <p:sp>
          <p:nvSpPr>
            <p:cNvPr id="4" name="TextBox 4"/>
            <p:cNvSpPr txBox="1"/>
            <p:nvPr/>
          </p:nvSpPr>
          <p:spPr>
            <a:xfrm>
              <a:off x="80259" y="44940"/>
              <a:ext cx="695577" cy="757778"/>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8725263" y="2298344"/>
            <a:ext cx="10936777" cy="10840830"/>
            <a:chOff x="0" y="0"/>
            <a:chExt cx="867699" cy="860087"/>
          </a:xfrm>
        </p:grpSpPr>
        <p:sp>
          <p:nvSpPr>
            <p:cNvPr id="6" name="Freeform 6"/>
            <p:cNvSpPr/>
            <p:nvPr/>
          </p:nvSpPr>
          <p:spPr>
            <a:xfrm>
              <a:off x="0" y="0"/>
              <a:ext cx="867699" cy="860087"/>
            </a:xfrm>
            <a:custGeom>
              <a:avLst/>
              <a:gdLst/>
              <a:ahLst/>
              <a:cxnLst/>
              <a:rect l="l" t="t" r="r" b="b"/>
              <a:pathLst>
                <a:path w="867699" h="860087">
                  <a:moveTo>
                    <a:pt x="433850" y="0"/>
                  </a:moveTo>
                  <a:cubicBezTo>
                    <a:pt x="194241" y="0"/>
                    <a:pt x="0" y="192537"/>
                    <a:pt x="0" y="430044"/>
                  </a:cubicBezTo>
                  <a:cubicBezTo>
                    <a:pt x="0" y="667550"/>
                    <a:pt x="194241" y="860087"/>
                    <a:pt x="433850" y="860087"/>
                  </a:cubicBezTo>
                  <a:cubicBezTo>
                    <a:pt x="673458" y="860087"/>
                    <a:pt x="867699" y="667550"/>
                    <a:pt x="867699" y="430044"/>
                  </a:cubicBezTo>
                  <a:cubicBezTo>
                    <a:pt x="867699" y="192537"/>
                    <a:pt x="673458" y="0"/>
                    <a:pt x="433850" y="0"/>
                  </a:cubicBezTo>
                  <a:close/>
                </a:path>
              </a:pathLst>
            </a:custGeom>
            <a:solidFill>
              <a:srgbClr val="D6801C"/>
            </a:solidFill>
          </p:spPr>
        </p:sp>
        <p:sp>
          <p:nvSpPr>
            <p:cNvPr id="7" name="TextBox 7"/>
            <p:cNvSpPr txBox="1"/>
            <p:nvPr/>
          </p:nvSpPr>
          <p:spPr>
            <a:xfrm>
              <a:off x="81347" y="42533"/>
              <a:ext cx="705006" cy="736921"/>
            </a:xfrm>
            <a:prstGeom prst="rect">
              <a:avLst/>
            </a:prstGeom>
          </p:spPr>
          <p:txBody>
            <a:bodyPr lIns="50800" tIns="50800" rIns="50800" bIns="50800" rtlCol="0" anchor="ctr"/>
            <a:lstStyle/>
            <a:p>
              <a:pPr algn="ctr">
                <a:lnSpc>
                  <a:spcPts val="2659"/>
                </a:lnSpc>
              </a:pPr>
              <a:endParaRPr/>
            </a:p>
          </p:txBody>
        </p:sp>
      </p:grpSp>
      <p:sp>
        <p:nvSpPr>
          <p:cNvPr id="8" name="Freeform 8"/>
          <p:cNvSpPr/>
          <p:nvPr/>
        </p:nvSpPr>
        <p:spPr>
          <a:xfrm>
            <a:off x="2414848" y="3673367"/>
            <a:ext cx="2940265" cy="2940265"/>
          </a:xfrm>
          <a:custGeom>
            <a:avLst/>
            <a:gdLst/>
            <a:ahLst/>
            <a:cxnLst/>
            <a:rect l="l" t="t" r="r" b="b"/>
            <a:pathLst>
              <a:path w="2940265" h="2940265">
                <a:moveTo>
                  <a:pt x="0" y="0"/>
                </a:moveTo>
                <a:lnTo>
                  <a:pt x="2940265" y="0"/>
                </a:lnTo>
                <a:lnTo>
                  <a:pt x="2940265" y="2940266"/>
                </a:lnTo>
                <a:lnTo>
                  <a:pt x="0" y="2940266"/>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nvGrpSpPr>
          <p:cNvPr id="9" name="Group 9"/>
          <p:cNvGrpSpPr/>
          <p:nvPr/>
        </p:nvGrpSpPr>
        <p:grpSpPr>
          <a:xfrm>
            <a:off x="2695105" y="2298344"/>
            <a:ext cx="2379751" cy="2379751"/>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sp>
        <p:sp>
          <p:nvSpPr>
            <p:cNvPr id="11" name="TextBox 11"/>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12" name="Freeform 12"/>
          <p:cNvSpPr/>
          <p:nvPr/>
        </p:nvSpPr>
        <p:spPr>
          <a:xfrm>
            <a:off x="12733096" y="3673367"/>
            <a:ext cx="2940265" cy="2940265"/>
          </a:xfrm>
          <a:custGeom>
            <a:avLst/>
            <a:gdLst/>
            <a:ahLst/>
            <a:cxnLst/>
            <a:rect l="l" t="t" r="r" b="b"/>
            <a:pathLst>
              <a:path w="2940265" h="2940265">
                <a:moveTo>
                  <a:pt x="0" y="0"/>
                </a:moveTo>
                <a:lnTo>
                  <a:pt x="2940265" y="0"/>
                </a:lnTo>
                <a:lnTo>
                  <a:pt x="2940265" y="2940266"/>
                </a:lnTo>
                <a:lnTo>
                  <a:pt x="0" y="2940266"/>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nvGrpSpPr>
          <p:cNvPr id="13" name="Group 13"/>
          <p:cNvGrpSpPr/>
          <p:nvPr/>
        </p:nvGrpSpPr>
        <p:grpSpPr>
          <a:xfrm>
            <a:off x="13013353" y="2298344"/>
            <a:ext cx="2379751" cy="2379751"/>
            <a:chOff x="0" y="0"/>
            <a:chExt cx="812800" cy="812800"/>
          </a:xfrm>
        </p:grpSpPr>
        <p:sp>
          <p:nvSpPr>
            <p:cNvPr id="14" name="Freeform 1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sp>
        <p:sp>
          <p:nvSpPr>
            <p:cNvPr id="15" name="TextBox 15"/>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16" name="Freeform 16"/>
          <p:cNvSpPr/>
          <p:nvPr/>
        </p:nvSpPr>
        <p:spPr>
          <a:xfrm>
            <a:off x="3197756" y="2850853"/>
            <a:ext cx="1274733" cy="1274733"/>
          </a:xfrm>
          <a:custGeom>
            <a:avLst/>
            <a:gdLst/>
            <a:ahLst/>
            <a:cxnLst/>
            <a:rect l="l" t="t" r="r" b="b"/>
            <a:pathLst>
              <a:path w="1274733" h="1274733">
                <a:moveTo>
                  <a:pt x="0" y="0"/>
                </a:moveTo>
                <a:lnTo>
                  <a:pt x="1274734" y="0"/>
                </a:lnTo>
                <a:lnTo>
                  <a:pt x="1274734" y="1274733"/>
                </a:lnTo>
                <a:lnTo>
                  <a:pt x="0" y="1274733"/>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17" name="Freeform 17"/>
          <p:cNvSpPr/>
          <p:nvPr/>
        </p:nvSpPr>
        <p:spPr>
          <a:xfrm>
            <a:off x="13435472" y="2754053"/>
            <a:ext cx="1535512" cy="1468334"/>
          </a:xfrm>
          <a:custGeom>
            <a:avLst/>
            <a:gdLst/>
            <a:ahLst/>
            <a:cxnLst/>
            <a:rect l="l" t="t" r="r" b="b"/>
            <a:pathLst>
              <a:path w="1535512" h="1468334">
                <a:moveTo>
                  <a:pt x="0" y="0"/>
                </a:moveTo>
                <a:lnTo>
                  <a:pt x="1535513" y="0"/>
                </a:lnTo>
                <a:lnTo>
                  <a:pt x="1535513" y="1468334"/>
                </a:lnTo>
                <a:lnTo>
                  <a:pt x="0" y="1468334"/>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18" name="TextBox 18"/>
          <p:cNvSpPr txBox="1"/>
          <p:nvPr/>
        </p:nvSpPr>
        <p:spPr>
          <a:xfrm>
            <a:off x="2293629" y="971550"/>
            <a:ext cx="13700743" cy="978505"/>
          </a:xfrm>
          <a:prstGeom prst="rect">
            <a:avLst/>
          </a:prstGeom>
        </p:spPr>
        <p:txBody>
          <a:bodyPr lIns="0" tIns="0" rIns="0" bIns="0" rtlCol="0" anchor="t">
            <a:spAutoFit/>
          </a:bodyPr>
          <a:lstStyle/>
          <a:p>
            <a:pPr algn="ctr">
              <a:lnSpc>
                <a:spcPts val="7380"/>
              </a:lnSpc>
            </a:pPr>
            <a:r>
              <a:rPr lang="en-US" sz="6150">
                <a:solidFill>
                  <a:srgbClr val="D6801C"/>
                </a:solidFill>
                <a:latin typeface="Poppins Ultra-Bold"/>
              </a:rPr>
              <a:t>Colaborarea interinstituţională</a:t>
            </a:r>
          </a:p>
        </p:txBody>
      </p:sp>
      <p:sp>
        <p:nvSpPr>
          <p:cNvPr id="19" name="TextBox 19"/>
          <p:cNvSpPr txBox="1"/>
          <p:nvPr/>
        </p:nvSpPr>
        <p:spPr>
          <a:xfrm>
            <a:off x="9518644" y="5621048"/>
            <a:ext cx="8609148" cy="4665952"/>
          </a:xfrm>
          <a:prstGeom prst="rect">
            <a:avLst/>
          </a:prstGeom>
        </p:spPr>
        <p:txBody>
          <a:bodyPr lIns="0" tIns="0" rIns="0" bIns="0" rtlCol="0" anchor="t">
            <a:spAutoFit/>
          </a:bodyPr>
          <a:lstStyle/>
          <a:p>
            <a:pPr algn="just">
              <a:lnSpc>
                <a:spcPts val="2696"/>
              </a:lnSpc>
            </a:pPr>
            <a:r>
              <a:rPr lang="en-US" sz="1926">
                <a:solidFill>
                  <a:srgbClr val="FFFFFF"/>
                </a:solidFill>
                <a:latin typeface="Poppins Medium"/>
              </a:rPr>
              <a:t>SPAS sunt sesizate prin 119.</a:t>
            </a:r>
          </a:p>
          <a:p>
            <a:pPr algn="just">
              <a:lnSpc>
                <a:spcPts val="2696"/>
              </a:lnSpc>
            </a:pPr>
            <a:r>
              <a:rPr lang="en-US" sz="1926">
                <a:solidFill>
                  <a:srgbClr val="FFFFFF"/>
                </a:solidFill>
                <a:latin typeface="Poppins Medium"/>
              </a:rPr>
              <a:t>Dacă situația este încadrată ca urgență (abuz sexual, munci intolerabile și trafic de minori, copilul refuză să meargă acasă), DGASPC trimite echipa mobilă (asistent social/psiholog de la DGASPC) la unitatea de învățământ pentru evaluarea inițială și gestionarea situației la fața locului, în maxim o oră. </a:t>
            </a:r>
          </a:p>
          <a:p>
            <a:pPr algn="just">
              <a:lnSpc>
                <a:spcPts val="2696"/>
              </a:lnSpc>
            </a:pPr>
            <a:r>
              <a:rPr lang="en-US" sz="1926">
                <a:solidFill>
                  <a:srgbClr val="FFFFFF"/>
                </a:solidFill>
                <a:latin typeface="Poppins Medium"/>
              </a:rPr>
              <a:t>În situațiile care nu reprezintă o urgență, reprezentanții SPAS, la solicitarea DGASPC, realizează evaluarea inițială a situației în maximum 72 de ore de la înregistrarea cazurilor la DGASPC. </a:t>
            </a:r>
          </a:p>
          <a:p>
            <a:pPr algn="just">
              <a:lnSpc>
                <a:spcPts val="2696"/>
              </a:lnSpc>
              <a:spcBef>
                <a:spcPct val="0"/>
              </a:spcBef>
            </a:pPr>
            <a:r>
              <a:rPr lang="en-US" sz="1926">
                <a:solidFill>
                  <a:srgbClr val="FFFFFF"/>
                </a:solidFill>
                <a:latin typeface="Poppins Medium"/>
              </a:rPr>
              <a:t>După înregistrarea cazului la DGASPC în urma sesizării la 119, directorul DGASPC desemnează un manager de caz, care va constitui o echipă multidisciplinară și interinstituțională, potrivit prevederilor HG 49/2011 (asistent social, psiholog, medic, polițist, jurist, cadru didactic).</a:t>
            </a:r>
          </a:p>
        </p:txBody>
      </p:sp>
      <p:sp>
        <p:nvSpPr>
          <p:cNvPr id="20" name="TextBox 20"/>
          <p:cNvSpPr txBox="1"/>
          <p:nvPr/>
        </p:nvSpPr>
        <p:spPr>
          <a:xfrm>
            <a:off x="330501" y="6121111"/>
            <a:ext cx="8667230" cy="3665827"/>
          </a:xfrm>
          <a:prstGeom prst="rect">
            <a:avLst/>
          </a:prstGeom>
        </p:spPr>
        <p:txBody>
          <a:bodyPr lIns="0" tIns="0" rIns="0" bIns="0" rtlCol="0" anchor="t">
            <a:spAutoFit/>
          </a:bodyPr>
          <a:lstStyle/>
          <a:p>
            <a:pPr algn="just">
              <a:lnSpc>
                <a:spcPts val="2696"/>
              </a:lnSpc>
            </a:pPr>
            <a:r>
              <a:rPr lang="en-US" sz="1926">
                <a:solidFill>
                  <a:srgbClr val="FFFFFF"/>
                </a:solidFill>
                <a:latin typeface="Poppins Medium"/>
              </a:rPr>
              <a:t>Poliția este sesizată prin 112 sau prin dispeceratul subunităților de poliție, astfel că cel mai apropiat polițist se va prezenta la școală în cel scurt timp posibil.</a:t>
            </a:r>
          </a:p>
          <a:p>
            <a:pPr algn="just">
              <a:lnSpc>
                <a:spcPts val="2696"/>
              </a:lnSpc>
            </a:pPr>
            <a:r>
              <a:rPr lang="en-US" sz="1926">
                <a:solidFill>
                  <a:srgbClr val="FFFFFF"/>
                </a:solidFill>
                <a:latin typeface="Poppins Medium"/>
              </a:rPr>
              <a:t>Măsuri/activități specifice poliției:</a:t>
            </a:r>
          </a:p>
          <a:p>
            <a:pPr algn="just">
              <a:lnSpc>
                <a:spcPts val="2696"/>
              </a:lnSpc>
            </a:pPr>
            <a:r>
              <a:rPr lang="en-US" sz="1926">
                <a:solidFill>
                  <a:srgbClr val="FFFFFF"/>
                </a:solidFill>
                <a:latin typeface="Poppins Medium"/>
              </a:rPr>
              <a:t>-controlul corporal;</a:t>
            </a:r>
          </a:p>
          <a:p>
            <a:pPr algn="just">
              <a:lnSpc>
                <a:spcPts val="2696"/>
              </a:lnSpc>
            </a:pPr>
            <a:r>
              <a:rPr lang="en-US" sz="1926">
                <a:solidFill>
                  <a:srgbClr val="FFFFFF"/>
                </a:solidFill>
                <a:latin typeface="Poppins Medium"/>
              </a:rPr>
              <a:t>-controlul bagajelor;</a:t>
            </a:r>
          </a:p>
          <a:p>
            <a:pPr algn="just">
              <a:lnSpc>
                <a:spcPts val="2696"/>
              </a:lnSpc>
            </a:pPr>
            <a:r>
              <a:rPr lang="en-US" sz="1926">
                <a:solidFill>
                  <a:srgbClr val="FFFFFF"/>
                </a:solidFill>
                <a:latin typeface="Poppins Medium"/>
              </a:rPr>
              <a:t>-conservarea probelor;</a:t>
            </a:r>
          </a:p>
          <a:p>
            <a:pPr algn="just">
              <a:lnSpc>
                <a:spcPts val="2696"/>
              </a:lnSpc>
            </a:pPr>
            <a:r>
              <a:rPr lang="en-US" sz="1926">
                <a:solidFill>
                  <a:srgbClr val="FFFFFF"/>
                </a:solidFill>
                <a:latin typeface="Poppins Medium"/>
              </a:rPr>
              <a:t>-aplicarea de sancțiuni contravenționale; </a:t>
            </a:r>
          </a:p>
          <a:p>
            <a:pPr algn="just">
              <a:lnSpc>
                <a:spcPts val="2696"/>
              </a:lnSpc>
            </a:pPr>
            <a:r>
              <a:rPr lang="en-US" sz="1926">
                <a:solidFill>
                  <a:srgbClr val="FFFFFF"/>
                </a:solidFill>
                <a:latin typeface="Poppins Medium"/>
              </a:rPr>
              <a:t>-audierea autorilor, victimelor și martorilor;</a:t>
            </a:r>
          </a:p>
          <a:p>
            <a:pPr algn="just">
              <a:lnSpc>
                <a:spcPts val="2696"/>
              </a:lnSpc>
            </a:pPr>
            <a:r>
              <a:rPr lang="en-US" sz="1926">
                <a:solidFill>
                  <a:srgbClr val="FFFFFF"/>
                </a:solidFill>
                <a:latin typeface="Poppins Medium"/>
              </a:rPr>
              <a:t>-conducerea persoanelor implicate la sediul subunității de poliție. </a:t>
            </a:r>
          </a:p>
          <a:p>
            <a:pPr algn="just">
              <a:lnSpc>
                <a:spcPts val="2696"/>
              </a:lnSpc>
              <a:spcBef>
                <a:spcPct val="0"/>
              </a:spcBef>
            </a:pPr>
            <a:endParaRPr lang="en-US" sz="1926">
              <a:solidFill>
                <a:srgbClr val="FFFFFF"/>
              </a:solidFill>
              <a:latin typeface="Poppins Medium"/>
            </a:endParaRPr>
          </a:p>
        </p:txBody>
      </p:sp>
      <p:sp>
        <p:nvSpPr>
          <p:cNvPr id="21" name="TextBox 21"/>
          <p:cNvSpPr txBox="1"/>
          <p:nvPr/>
        </p:nvSpPr>
        <p:spPr>
          <a:xfrm>
            <a:off x="1524260" y="4992420"/>
            <a:ext cx="5521815" cy="643009"/>
          </a:xfrm>
          <a:prstGeom prst="rect">
            <a:avLst/>
          </a:prstGeom>
        </p:spPr>
        <p:txBody>
          <a:bodyPr lIns="0" tIns="0" rIns="0" bIns="0" rtlCol="0" anchor="t">
            <a:spAutoFit/>
          </a:bodyPr>
          <a:lstStyle/>
          <a:p>
            <a:pPr algn="ctr">
              <a:lnSpc>
                <a:spcPts val="4782"/>
              </a:lnSpc>
            </a:pPr>
            <a:r>
              <a:rPr lang="en-US" sz="3985">
                <a:solidFill>
                  <a:srgbClr val="FFFFFF"/>
                </a:solidFill>
                <a:latin typeface="Poppins Bold"/>
              </a:rPr>
              <a:t>Colaborarea cu IPJ</a:t>
            </a:r>
          </a:p>
        </p:txBody>
      </p:sp>
      <p:sp>
        <p:nvSpPr>
          <p:cNvPr id="22" name="TextBox 22"/>
          <p:cNvSpPr txBox="1"/>
          <p:nvPr/>
        </p:nvSpPr>
        <p:spPr>
          <a:xfrm>
            <a:off x="11221666" y="4992420"/>
            <a:ext cx="5963125" cy="643009"/>
          </a:xfrm>
          <a:prstGeom prst="rect">
            <a:avLst/>
          </a:prstGeom>
        </p:spPr>
        <p:txBody>
          <a:bodyPr lIns="0" tIns="0" rIns="0" bIns="0" rtlCol="0" anchor="t">
            <a:spAutoFit/>
          </a:bodyPr>
          <a:lstStyle/>
          <a:p>
            <a:pPr algn="ctr">
              <a:lnSpc>
                <a:spcPts val="4782"/>
              </a:lnSpc>
            </a:pPr>
            <a:r>
              <a:rPr lang="en-US" sz="3985">
                <a:solidFill>
                  <a:srgbClr val="FFFFFF"/>
                </a:solidFill>
                <a:latin typeface="Poppins Ultra-Bold"/>
              </a:rPr>
              <a:t>Colaborarea cu SPAS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92023" y="3699410"/>
            <a:ext cx="6724105" cy="4463125"/>
          </a:xfrm>
          <a:custGeom>
            <a:avLst/>
            <a:gdLst/>
            <a:ahLst/>
            <a:cxnLst/>
            <a:rect l="l" t="t" r="r" b="b"/>
            <a:pathLst>
              <a:path w="6724105" h="4463125">
                <a:moveTo>
                  <a:pt x="0" y="0"/>
                </a:moveTo>
                <a:lnTo>
                  <a:pt x="6724105" y="0"/>
                </a:lnTo>
                <a:lnTo>
                  <a:pt x="6724105" y="4463124"/>
                </a:lnTo>
                <a:lnTo>
                  <a:pt x="0" y="446312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1409542" y="5763525"/>
            <a:ext cx="1326322" cy="1348230"/>
          </a:xfrm>
          <a:custGeom>
            <a:avLst/>
            <a:gdLst/>
            <a:ahLst/>
            <a:cxnLst/>
            <a:rect l="l" t="t" r="r" b="b"/>
            <a:pathLst>
              <a:path w="1326322" h="1348230">
                <a:moveTo>
                  <a:pt x="0" y="0"/>
                </a:moveTo>
                <a:lnTo>
                  <a:pt x="1326321" y="0"/>
                </a:lnTo>
                <a:lnTo>
                  <a:pt x="1326321" y="1348231"/>
                </a:lnTo>
                <a:lnTo>
                  <a:pt x="0" y="1348231"/>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a:off x="6170766" y="5903279"/>
            <a:ext cx="1306214" cy="1437375"/>
          </a:xfrm>
          <a:custGeom>
            <a:avLst/>
            <a:gdLst/>
            <a:ahLst/>
            <a:cxnLst/>
            <a:rect l="l" t="t" r="r" b="b"/>
            <a:pathLst>
              <a:path w="1306214" h="1437375">
                <a:moveTo>
                  <a:pt x="0" y="0"/>
                </a:moveTo>
                <a:lnTo>
                  <a:pt x="1306214" y="0"/>
                </a:lnTo>
                <a:lnTo>
                  <a:pt x="1306214" y="1437375"/>
                </a:lnTo>
                <a:lnTo>
                  <a:pt x="0" y="1437375"/>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TextBox 5"/>
          <p:cNvSpPr txBox="1"/>
          <p:nvPr/>
        </p:nvSpPr>
        <p:spPr>
          <a:xfrm>
            <a:off x="1092023" y="865500"/>
            <a:ext cx="12741902" cy="1107454"/>
          </a:xfrm>
          <a:prstGeom prst="rect">
            <a:avLst/>
          </a:prstGeom>
        </p:spPr>
        <p:txBody>
          <a:bodyPr lIns="0" tIns="0" rIns="0" bIns="0" rtlCol="0" anchor="t">
            <a:spAutoFit/>
          </a:bodyPr>
          <a:lstStyle/>
          <a:p>
            <a:pPr algn="ctr">
              <a:lnSpc>
                <a:spcPts val="8336"/>
              </a:lnSpc>
            </a:pPr>
            <a:r>
              <a:rPr lang="en-US" sz="6947">
                <a:solidFill>
                  <a:srgbClr val="D6801C"/>
                </a:solidFill>
                <a:latin typeface="Poppins Ultra-Bold"/>
              </a:rPr>
              <a:t>UTILE</a:t>
            </a:r>
          </a:p>
        </p:txBody>
      </p:sp>
      <p:sp>
        <p:nvSpPr>
          <p:cNvPr id="6" name="TextBox 6"/>
          <p:cNvSpPr txBox="1"/>
          <p:nvPr/>
        </p:nvSpPr>
        <p:spPr>
          <a:xfrm>
            <a:off x="8644950" y="4615931"/>
            <a:ext cx="8614350" cy="324732"/>
          </a:xfrm>
          <a:prstGeom prst="rect">
            <a:avLst/>
          </a:prstGeom>
        </p:spPr>
        <p:txBody>
          <a:bodyPr lIns="0" tIns="0" rIns="0" bIns="0" rtlCol="0" anchor="t">
            <a:spAutoFit/>
          </a:bodyPr>
          <a:lstStyle/>
          <a:p>
            <a:pPr algn="just">
              <a:lnSpc>
                <a:spcPts val="2576"/>
              </a:lnSpc>
              <a:spcBef>
                <a:spcPct val="0"/>
              </a:spcBef>
            </a:pPr>
            <a:r>
              <a:rPr lang="en-US" sz="1840" u="sng">
                <a:solidFill>
                  <a:srgbClr val="000000"/>
                </a:solidFill>
                <a:latin typeface="Poppins Medium"/>
                <a:hlinkClick r:id="rId8" tooltip="https://edu.ro/sites/default/files/_imagini/agenda_evenimente/2023/Tabel_Procedura%20(1).jpg"/>
              </a:rPr>
              <a:t>SCHEMĂ DE RESPONSABILITĂȚI, potrivit O.M.E. nr. 6235/6.09.2023</a:t>
            </a:r>
          </a:p>
        </p:txBody>
      </p:sp>
      <p:sp>
        <p:nvSpPr>
          <p:cNvPr id="7" name="TextBox 7"/>
          <p:cNvSpPr txBox="1"/>
          <p:nvPr/>
        </p:nvSpPr>
        <p:spPr>
          <a:xfrm>
            <a:off x="8769733" y="7583640"/>
            <a:ext cx="8614350" cy="324732"/>
          </a:xfrm>
          <a:prstGeom prst="rect">
            <a:avLst/>
          </a:prstGeom>
        </p:spPr>
        <p:txBody>
          <a:bodyPr lIns="0" tIns="0" rIns="0" bIns="0" rtlCol="0" anchor="t">
            <a:spAutoFit/>
          </a:bodyPr>
          <a:lstStyle/>
          <a:p>
            <a:pPr algn="just">
              <a:lnSpc>
                <a:spcPts val="2576"/>
              </a:lnSpc>
              <a:spcBef>
                <a:spcPct val="0"/>
              </a:spcBef>
            </a:pPr>
            <a:r>
              <a:rPr lang="en-US" sz="1840" u="sng">
                <a:solidFill>
                  <a:srgbClr val="000000"/>
                </a:solidFill>
                <a:latin typeface="Poppins Medium"/>
                <a:hlinkClick r:id="rId9" tooltip="https://edu.ro/management_cazuri_violenta"/>
              </a:rPr>
              <a:t>Scheme de management situaţii violenţă</a:t>
            </a:r>
          </a:p>
        </p:txBody>
      </p:sp>
      <p:sp>
        <p:nvSpPr>
          <p:cNvPr id="8" name="TextBox 8"/>
          <p:cNvSpPr txBox="1"/>
          <p:nvPr/>
        </p:nvSpPr>
        <p:spPr>
          <a:xfrm>
            <a:off x="8644950" y="3670835"/>
            <a:ext cx="3994736" cy="466725"/>
          </a:xfrm>
          <a:prstGeom prst="rect">
            <a:avLst/>
          </a:prstGeom>
        </p:spPr>
        <p:txBody>
          <a:bodyPr lIns="0" tIns="0" rIns="0" bIns="0" rtlCol="0" anchor="t">
            <a:spAutoFit/>
          </a:bodyPr>
          <a:lstStyle/>
          <a:p>
            <a:pPr>
              <a:lnSpc>
                <a:spcPts val="3500"/>
              </a:lnSpc>
            </a:pPr>
            <a:r>
              <a:rPr lang="en-US" sz="2917">
                <a:solidFill>
                  <a:srgbClr val="D6801C"/>
                </a:solidFill>
                <a:latin typeface="Poppins Ultra-Bold"/>
              </a:rPr>
              <a:t>Responsabilităţi </a:t>
            </a:r>
          </a:p>
        </p:txBody>
      </p:sp>
      <p:sp>
        <p:nvSpPr>
          <p:cNvPr id="9" name="TextBox 9"/>
          <p:cNvSpPr txBox="1"/>
          <p:nvPr/>
        </p:nvSpPr>
        <p:spPr>
          <a:xfrm>
            <a:off x="8769733" y="6752069"/>
            <a:ext cx="4948375" cy="466725"/>
          </a:xfrm>
          <a:prstGeom prst="rect">
            <a:avLst/>
          </a:prstGeom>
        </p:spPr>
        <p:txBody>
          <a:bodyPr lIns="0" tIns="0" rIns="0" bIns="0" rtlCol="0" anchor="t">
            <a:spAutoFit/>
          </a:bodyPr>
          <a:lstStyle/>
          <a:p>
            <a:pPr>
              <a:lnSpc>
                <a:spcPts val="3500"/>
              </a:lnSpc>
            </a:pPr>
            <a:r>
              <a:rPr lang="en-US" sz="2917">
                <a:solidFill>
                  <a:srgbClr val="D6801C"/>
                </a:solidFill>
                <a:latin typeface="Poppins Ultra-Bold"/>
              </a:rPr>
              <a:t>Management situaţii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78140" y="1248921"/>
            <a:ext cx="14686784" cy="1457325"/>
          </a:xfrm>
          <a:prstGeom prst="rect">
            <a:avLst/>
          </a:prstGeom>
        </p:spPr>
        <p:txBody>
          <a:bodyPr lIns="0" tIns="0" rIns="0" bIns="0" rtlCol="0" anchor="t">
            <a:spAutoFit/>
          </a:bodyPr>
          <a:lstStyle/>
          <a:p>
            <a:pPr algn="ctr">
              <a:lnSpc>
                <a:spcPts val="3822"/>
              </a:lnSpc>
            </a:pPr>
            <a:r>
              <a:rPr lang="en-US" sz="3185">
                <a:solidFill>
                  <a:srgbClr val="D6801C"/>
                </a:solidFill>
                <a:latin typeface="Poppins Ultra-Bold"/>
              </a:rPr>
              <a:t>Rolul Comisiei pentru prevenirea și eliminarea violenței, a faptelor de corupție și discriminării în mediul școlar și promovarea interculturalității (CPEV)</a:t>
            </a:r>
          </a:p>
        </p:txBody>
      </p:sp>
      <p:grpSp>
        <p:nvGrpSpPr>
          <p:cNvPr id="3" name="Group 3"/>
          <p:cNvGrpSpPr/>
          <p:nvPr/>
        </p:nvGrpSpPr>
        <p:grpSpPr>
          <a:xfrm>
            <a:off x="-1321348" y="3055198"/>
            <a:ext cx="20930696" cy="8662536"/>
            <a:chOff x="0" y="0"/>
            <a:chExt cx="5512611" cy="2281491"/>
          </a:xfrm>
        </p:grpSpPr>
        <p:sp>
          <p:nvSpPr>
            <p:cNvPr id="4" name="Freeform 4"/>
            <p:cNvSpPr/>
            <p:nvPr/>
          </p:nvSpPr>
          <p:spPr>
            <a:xfrm>
              <a:off x="0" y="0"/>
              <a:ext cx="5512611" cy="2281491"/>
            </a:xfrm>
            <a:custGeom>
              <a:avLst/>
              <a:gdLst/>
              <a:ahLst/>
              <a:cxnLst/>
              <a:rect l="l" t="t" r="r" b="b"/>
              <a:pathLst>
                <a:path w="5512611" h="2281491">
                  <a:moveTo>
                    <a:pt x="0" y="0"/>
                  </a:moveTo>
                  <a:lnTo>
                    <a:pt x="5512611" y="0"/>
                  </a:lnTo>
                  <a:lnTo>
                    <a:pt x="5512611" y="2281491"/>
                  </a:lnTo>
                  <a:lnTo>
                    <a:pt x="0" y="2281491"/>
                  </a:lnTo>
                  <a:close/>
                </a:path>
              </a:pathLst>
            </a:custGeom>
            <a:solidFill>
              <a:srgbClr val="D6801C"/>
            </a:solidFill>
          </p:spPr>
        </p:sp>
        <p:sp>
          <p:nvSpPr>
            <p:cNvPr id="5" name="TextBox 5"/>
            <p:cNvSpPr txBox="1"/>
            <p:nvPr/>
          </p:nvSpPr>
          <p:spPr>
            <a:xfrm>
              <a:off x="0" y="-38100"/>
              <a:ext cx="5512611" cy="2319591"/>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1028700" y="2612874"/>
            <a:ext cx="16230600" cy="6828508"/>
            <a:chOff x="0" y="0"/>
            <a:chExt cx="4274726" cy="1798455"/>
          </a:xfrm>
        </p:grpSpPr>
        <p:sp>
          <p:nvSpPr>
            <p:cNvPr id="7" name="Freeform 7"/>
            <p:cNvSpPr/>
            <p:nvPr/>
          </p:nvSpPr>
          <p:spPr>
            <a:xfrm>
              <a:off x="0" y="0"/>
              <a:ext cx="4274726" cy="1798455"/>
            </a:xfrm>
            <a:custGeom>
              <a:avLst/>
              <a:gdLst/>
              <a:ahLst/>
              <a:cxnLst/>
              <a:rect l="l" t="t" r="r" b="b"/>
              <a:pathLst>
                <a:path w="4274726" h="1798455">
                  <a:moveTo>
                    <a:pt x="35298" y="0"/>
                  </a:moveTo>
                  <a:lnTo>
                    <a:pt x="4239428" y="0"/>
                  </a:lnTo>
                  <a:cubicBezTo>
                    <a:pt x="4248790" y="0"/>
                    <a:pt x="4257768" y="3719"/>
                    <a:pt x="4264387" y="10338"/>
                  </a:cubicBezTo>
                  <a:cubicBezTo>
                    <a:pt x="4271007" y="16958"/>
                    <a:pt x="4274726" y="25936"/>
                    <a:pt x="4274726" y="35298"/>
                  </a:cubicBezTo>
                  <a:lnTo>
                    <a:pt x="4274726" y="1763157"/>
                  </a:lnTo>
                  <a:cubicBezTo>
                    <a:pt x="4274726" y="1772519"/>
                    <a:pt x="4271007" y="1781497"/>
                    <a:pt x="4264387" y="1788116"/>
                  </a:cubicBezTo>
                  <a:cubicBezTo>
                    <a:pt x="4257768" y="1794736"/>
                    <a:pt x="4248790" y="1798455"/>
                    <a:pt x="4239428" y="1798455"/>
                  </a:cubicBezTo>
                  <a:lnTo>
                    <a:pt x="35298" y="1798455"/>
                  </a:lnTo>
                  <a:cubicBezTo>
                    <a:pt x="25936" y="1798455"/>
                    <a:pt x="16958" y="1794736"/>
                    <a:pt x="10338" y="1788116"/>
                  </a:cubicBezTo>
                  <a:cubicBezTo>
                    <a:pt x="3719" y="1781497"/>
                    <a:pt x="0" y="1772519"/>
                    <a:pt x="0" y="1763157"/>
                  </a:cubicBezTo>
                  <a:lnTo>
                    <a:pt x="0" y="35298"/>
                  </a:lnTo>
                  <a:cubicBezTo>
                    <a:pt x="0" y="25936"/>
                    <a:pt x="3719" y="16958"/>
                    <a:pt x="10338" y="10338"/>
                  </a:cubicBezTo>
                  <a:cubicBezTo>
                    <a:pt x="16958" y="3719"/>
                    <a:pt x="25936" y="0"/>
                    <a:pt x="35298" y="0"/>
                  </a:cubicBezTo>
                  <a:close/>
                </a:path>
              </a:pathLst>
            </a:custGeom>
            <a:solidFill>
              <a:srgbClr val="000000">
                <a:alpha val="0"/>
              </a:srgbClr>
            </a:solidFill>
            <a:ln w="247650" cap="rnd">
              <a:solidFill>
                <a:srgbClr val="FFFFFF"/>
              </a:solidFill>
              <a:prstDash val="solid"/>
              <a:round/>
            </a:ln>
          </p:spPr>
        </p:sp>
        <p:sp>
          <p:nvSpPr>
            <p:cNvPr id="8" name="TextBox 8"/>
            <p:cNvSpPr txBox="1"/>
            <p:nvPr/>
          </p:nvSpPr>
          <p:spPr>
            <a:xfrm>
              <a:off x="0" y="-38100"/>
              <a:ext cx="4274726" cy="1836555"/>
            </a:xfrm>
            <a:prstGeom prst="rect">
              <a:avLst/>
            </a:prstGeom>
          </p:spPr>
          <p:txBody>
            <a:bodyPr lIns="50800" tIns="50800" rIns="50800" bIns="50800" rtlCol="0" anchor="ctr"/>
            <a:lstStyle/>
            <a:p>
              <a:pPr algn="ctr">
                <a:lnSpc>
                  <a:spcPts val="2659"/>
                </a:lnSpc>
              </a:pPr>
              <a:endParaRPr/>
            </a:p>
          </p:txBody>
        </p:sp>
      </p:grpSp>
      <p:sp>
        <p:nvSpPr>
          <p:cNvPr id="9" name="Freeform 9"/>
          <p:cNvSpPr/>
          <p:nvPr/>
        </p:nvSpPr>
        <p:spPr>
          <a:xfrm>
            <a:off x="1925298" y="3228688"/>
            <a:ext cx="2974729" cy="2974729"/>
          </a:xfrm>
          <a:custGeom>
            <a:avLst/>
            <a:gdLst/>
            <a:ahLst/>
            <a:cxnLst/>
            <a:rect l="l" t="t" r="r" b="b"/>
            <a:pathLst>
              <a:path w="2974729" h="2974729">
                <a:moveTo>
                  <a:pt x="0" y="0"/>
                </a:moveTo>
                <a:lnTo>
                  <a:pt x="2974729" y="0"/>
                </a:lnTo>
                <a:lnTo>
                  <a:pt x="2974729" y="2974728"/>
                </a:lnTo>
                <a:lnTo>
                  <a:pt x="0" y="297472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nvGrpSpPr>
          <p:cNvPr id="10" name="Group 10"/>
          <p:cNvGrpSpPr/>
          <p:nvPr/>
        </p:nvGrpSpPr>
        <p:grpSpPr>
          <a:xfrm>
            <a:off x="2222787" y="3501313"/>
            <a:ext cx="2379751" cy="2379751"/>
            <a:chOff x="0" y="0"/>
            <a:chExt cx="812800" cy="812800"/>
          </a:xfrm>
        </p:grpSpPr>
        <p:sp>
          <p:nvSpPr>
            <p:cNvPr id="11" name="Freeform 1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sp>
        <p:sp>
          <p:nvSpPr>
            <p:cNvPr id="12" name="TextBox 12"/>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13" name="Freeform 13"/>
          <p:cNvSpPr/>
          <p:nvPr/>
        </p:nvSpPr>
        <p:spPr>
          <a:xfrm>
            <a:off x="13863443" y="5832376"/>
            <a:ext cx="2974729" cy="2974729"/>
          </a:xfrm>
          <a:custGeom>
            <a:avLst/>
            <a:gdLst/>
            <a:ahLst/>
            <a:cxnLst/>
            <a:rect l="l" t="t" r="r" b="b"/>
            <a:pathLst>
              <a:path w="2974729" h="2974729">
                <a:moveTo>
                  <a:pt x="0" y="0"/>
                </a:moveTo>
                <a:lnTo>
                  <a:pt x="2974729" y="0"/>
                </a:lnTo>
                <a:lnTo>
                  <a:pt x="2974729" y="2974729"/>
                </a:lnTo>
                <a:lnTo>
                  <a:pt x="0" y="2974729"/>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nvGrpSpPr>
          <p:cNvPr id="14" name="Group 14"/>
          <p:cNvGrpSpPr/>
          <p:nvPr/>
        </p:nvGrpSpPr>
        <p:grpSpPr>
          <a:xfrm>
            <a:off x="14160932" y="6105002"/>
            <a:ext cx="2379751" cy="2379751"/>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sp>
        <p:sp>
          <p:nvSpPr>
            <p:cNvPr id="16" name="TextBox 16"/>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17" name="Freeform 17"/>
          <p:cNvSpPr/>
          <p:nvPr/>
        </p:nvSpPr>
        <p:spPr>
          <a:xfrm>
            <a:off x="2803754" y="3905157"/>
            <a:ext cx="1217817" cy="1621791"/>
          </a:xfrm>
          <a:custGeom>
            <a:avLst/>
            <a:gdLst/>
            <a:ahLst/>
            <a:cxnLst/>
            <a:rect l="l" t="t" r="r" b="b"/>
            <a:pathLst>
              <a:path w="1217817" h="1621791">
                <a:moveTo>
                  <a:pt x="0" y="0"/>
                </a:moveTo>
                <a:lnTo>
                  <a:pt x="1217817" y="0"/>
                </a:lnTo>
                <a:lnTo>
                  <a:pt x="1217817" y="1621790"/>
                </a:lnTo>
                <a:lnTo>
                  <a:pt x="0" y="162179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18" name="Freeform 18"/>
          <p:cNvSpPr/>
          <p:nvPr/>
        </p:nvSpPr>
        <p:spPr>
          <a:xfrm>
            <a:off x="14764087" y="6572759"/>
            <a:ext cx="1173441" cy="1493964"/>
          </a:xfrm>
          <a:custGeom>
            <a:avLst/>
            <a:gdLst/>
            <a:ahLst/>
            <a:cxnLst/>
            <a:rect l="l" t="t" r="r" b="b"/>
            <a:pathLst>
              <a:path w="1173441" h="1493964">
                <a:moveTo>
                  <a:pt x="0" y="0"/>
                </a:moveTo>
                <a:lnTo>
                  <a:pt x="1173441" y="0"/>
                </a:lnTo>
                <a:lnTo>
                  <a:pt x="1173441" y="1493964"/>
                </a:lnTo>
                <a:lnTo>
                  <a:pt x="0" y="1493964"/>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grpSp>
        <p:nvGrpSpPr>
          <p:cNvPr id="19" name="Group 19"/>
          <p:cNvGrpSpPr/>
          <p:nvPr/>
        </p:nvGrpSpPr>
        <p:grpSpPr>
          <a:xfrm>
            <a:off x="16744950" y="-981075"/>
            <a:ext cx="2864398" cy="2864398"/>
            <a:chOff x="0" y="0"/>
            <a:chExt cx="812800" cy="812800"/>
          </a:xfrm>
        </p:grpSpPr>
        <p:sp>
          <p:nvSpPr>
            <p:cNvPr id="20" name="Freeform 2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CC48"/>
            </a:solidFill>
          </p:spPr>
        </p:sp>
        <p:sp>
          <p:nvSpPr>
            <p:cNvPr id="21" name="TextBox 21"/>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22" name="TextBox 22"/>
          <p:cNvSpPr txBox="1"/>
          <p:nvPr/>
        </p:nvSpPr>
        <p:spPr>
          <a:xfrm>
            <a:off x="4602538" y="3492581"/>
            <a:ext cx="12142412" cy="514350"/>
          </a:xfrm>
          <a:prstGeom prst="rect">
            <a:avLst/>
          </a:prstGeom>
        </p:spPr>
        <p:txBody>
          <a:bodyPr lIns="0" tIns="0" rIns="0" bIns="0" rtlCol="0" anchor="t">
            <a:spAutoFit/>
          </a:bodyPr>
          <a:lstStyle/>
          <a:p>
            <a:pPr>
              <a:lnSpc>
                <a:spcPts val="3870"/>
              </a:lnSpc>
            </a:pPr>
            <a:r>
              <a:rPr lang="en-US" sz="3225">
                <a:solidFill>
                  <a:srgbClr val="FFFFFF"/>
                </a:solidFill>
                <a:latin typeface="Poppins Ultra-Bold"/>
              </a:rPr>
              <a:t>Plan de prevenire și reducere a violenței în mediul școlar </a:t>
            </a:r>
          </a:p>
        </p:txBody>
      </p:sp>
      <p:sp>
        <p:nvSpPr>
          <p:cNvPr id="23" name="TextBox 23"/>
          <p:cNvSpPr txBox="1"/>
          <p:nvPr/>
        </p:nvSpPr>
        <p:spPr>
          <a:xfrm>
            <a:off x="1925298" y="6166021"/>
            <a:ext cx="11938145" cy="628650"/>
          </a:xfrm>
          <a:prstGeom prst="rect">
            <a:avLst/>
          </a:prstGeom>
        </p:spPr>
        <p:txBody>
          <a:bodyPr lIns="0" tIns="0" rIns="0" bIns="0" rtlCol="0" anchor="t">
            <a:spAutoFit/>
          </a:bodyPr>
          <a:lstStyle/>
          <a:p>
            <a:pPr algn="r">
              <a:lnSpc>
                <a:spcPts val="4684"/>
              </a:lnSpc>
            </a:pPr>
            <a:r>
              <a:rPr lang="en-US" sz="3904">
                <a:solidFill>
                  <a:srgbClr val="FFFFFF"/>
                </a:solidFill>
                <a:latin typeface="Poppins Ultra-Bold"/>
              </a:rPr>
              <a:t>Înregistrare cazuri și realizare raport anual </a:t>
            </a:r>
          </a:p>
        </p:txBody>
      </p:sp>
      <p:sp>
        <p:nvSpPr>
          <p:cNvPr id="24" name="TextBox 24"/>
          <p:cNvSpPr txBox="1"/>
          <p:nvPr/>
        </p:nvSpPr>
        <p:spPr>
          <a:xfrm>
            <a:off x="4900027" y="4172623"/>
            <a:ext cx="11640656" cy="1282827"/>
          </a:xfrm>
          <a:prstGeom prst="rect">
            <a:avLst/>
          </a:prstGeom>
        </p:spPr>
        <p:txBody>
          <a:bodyPr lIns="0" tIns="0" rIns="0" bIns="0" rtlCol="0" anchor="t">
            <a:spAutoFit/>
          </a:bodyPr>
          <a:lstStyle/>
          <a:p>
            <a:pPr algn="just">
              <a:lnSpc>
                <a:spcPts val="3178"/>
              </a:lnSpc>
            </a:pPr>
            <a:r>
              <a:rPr lang="en-US" sz="2270">
                <a:solidFill>
                  <a:srgbClr val="FFFFFF"/>
                </a:solidFill>
                <a:latin typeface="Poppins Medium"/>
              </a:rPr>
              <a:t>-coordonează elaborarea, revizuirea şi aplicarea Planului </a:t>
            </a:r>
          </a:p>
          <a:p>
            <a:pPr algn="just">
              <a:lnSpc>
                <a:spcPts val="3458"/>
              </a:lnSpc>
              <a:spcBef>
                <a:spcPct val="0"/>
              </a:spcBef>
            </a:pPr>
            <a:r>
              <a:rPr lang="en-US" sz="2470">
                <a:solidFill>
                  <a:srgbClr val="FFFFFF"/>
                </a:solidFill>
                <a:latin typeface="Poppins Medium"/>
              </a:rPr>
              <a:t>-analizează factorii școlari care au condus la săvârșirea faptelor de violență și dacă e necesar revizuiește Planul</a:t>
            </a:r>
          </a:p>
        </p:txBody>
      </p:sp>
      <p:sp>
        <p:nvSpPr>
          <p:cNvPr id="25" name="TextBox 25"/>
          <p:cNvSpPr txBox="1"/>
          <p:nvPr/>
        </p:nvSpPr>
        <p:spPr>
          <a:xfrm>
            <a:off x="1505648" y="6727996"/>
            <a:ext cx="12540252" cy="2809259"/>
          </a:xfrm>
          <a:prstGeom prst="rect">
            <a:avLst/>
          </a:prstGeom>
        </p:spPr>
        <p:txBody>
          <a:bodyPr lIns="0" tIns="0" rIns="0" bIns="0" rtlCol="0" anchor="t">
            <a:spAutoFit/>
          </a:bodyPr>
          <a:lstStyle/>
          <a:p>
            <a:pPr algn="just">
              <a:lnSpc>
                <a:spcPts val="3183"/>
              </a:lnSpc>
            </a:pPr>
            <a:r>
              <a:rPr lang="en-US" sz="2274">
                <a:solidFill>
                  <a:srgbClr val="FFFFFF"/>
                </a:solidFill>
                <a:latin typeface="Poppins Medium"/>
              </a:rPr>
              <a:t>-înregistrează cazurile de violență săvârșite în mediul școlar, consemnându-le într-un registru special și completează Fișa de management a cazului – </a:t>
            </a:r>
            <a:r>
              <a:rPr lang="en-US" sz="2274" u="sng">
                <a:solidFill>
                  <a:srgbClr val="FFFFFF"/>
                </a:solidFill>
                <a:latin typeface="Poppins Medium"/>
                <a:hlinkClick r:id="rId8" tooltip="https://docs.google.com/document/d/1loVhkdgZwv9ELVkBY921q254AbojrYiG/edit#heading=h.gjdgxs"/>
              </a:rPr>
              <a:t>Anexa 4;</a:t>
            </a:r>
          </a:p>
          <a:p>
            <a:pPr algn="just">
              <a:lnSpc>
                <a:spcPts val="3183"/>
              </a:lnSpc>
            </a:pPr>
            <a:r>
              <a:rPr lang="en-US" sz="2274">
                <a:solidFill>
                  <a:srgbClr val="FFFFFF"/>
                </a:solidFill>
                <a:latin typeface="Poppins Medium"/>
              </a:rPr>
              <a:t>-realizează un raport privind incidența, respectiv prevenirea violenței, pe care îl comunică Comisiei pentru evaluarea şi asigurarea calităţii (CEAC), în vederea includerii acestuia în raportul general privind starea şi calitatea învăţământului în anul şcolar respectiv.</a:t>
            </a:r>
          </a:p>
          <a:p>
            <a:pPr algn="just">
              <a:lnSpc>
                <a:spcPts val="3183"/>
              </a:lnSpc>
              <a:spcBef>
                <a:spcPct val="0"/>
              </a:spcBef>
            </a:pPr>
            <a:endParaRPr lang="en-US" sz="2274">
              <a:solidFill>
                <a:srgbClr val="FFFFFF"/>
              </a:solidFill>
              <a:latin typeface="Poppins Medium"/>
            </a:endParaRPr>
          </a:p>
        </p:txBody>
      </p:sp>
      <p:grpSp>
        <p:nvGrpSpPr>
          <p:cNvPr id="26" name="Group 26"/>
          <p:cNvGrpSpPr/>
          <p:nvPr/>
        </p:nvGrpSpPr>
        <p:grpSpPr>
          <a:xfrm>
            <a:off x="15858243" y="451124"/>
            <a:ext cx="603155" cy="603155"/>
            <a:chOff x="0" y="0"/>
            <a:chExt cx="812800" cy="812800"/>
          </a:xfrm>
        </p:grpSpPr>
        <p:sp>
          <p:nvSpPr>
            <p:cNvPr id="27" name="Freeform 2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BC00"/>
            </a:solidFill>
          </p:spPr>
        </p:sp>
        <p:sp>
          <p:nvSpPr>
            <p:cNvPr id="28" name="TextBox 28"/>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29" name="Group 29"/>
          <p:cNvGrpSpPr/>
          <p:nvPr/>
        </p:nvGrpSpPr>
        <p:grpSpPr>
          <a:xfrm>
            <a:off x="16047633" y="1277496"/>
            <a:ext cx="827529" cy="827529"/>
            <a:chOff x="0" y="0"/>
            <a:chExt cx="812800" cy="812800"/>
          </a:xfrm>
        </p:grpSpPr>
        <p:sp>
          <p:nvSpPr>
            <p:cNvPr id="30" name="Freeform 3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6801C"/>
            </a:solidFill>
          </p:spPr>
        </p:sp>
        <p:sp>
          <p:nvSpPr>
            <p:cNvPr id="31" name="TextBox 31"/>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833598" y="2761147"/>
            <a:ext cx="1072295" cy="1072295"/>
            <a:chOff x="0" y="0"/>
            <a:chExt cx="812800" cy="812800"/>
          </a:xfrm>
        </p:grpSpPr>
        <p:sp>
          <p:nvSpPr>
            <p:cNvPr id="3" name="Freeform 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DA711"/>
            </a:solidFill>
          </p:spPr>
        </p:sp>
        <p:sp>
          <p:nvSpPr>
            <p:cNvPr id="4" name="TextBox 4"/>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6917767" y="4671642"/>
            <a:ext cx="1072295" cy="1072295"/>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DA711"/>
            </a:solidFill>
          </p:spPr>
        </p:sp>
        <p:sp>
          <p:nvSpPr>
            <p:cNvPr id="7" name="TextBox 7"/>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a:off x="7063634" y="6448614"/>
            <a:ext cx="1072295" cy="1072295"/>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DA711"/>
            </a:solidFill>
          </p:spPr>
        </p:sp>
        <p:sp>
          <p:nvSpPr>
            <p:cNvPr id="10" name="TextBox 10"/>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11" name="Group 11"/>
          <p:cNvGrpSpPr/>
          <p:nvPr/>
        </p:nvGrpSpPr>
        <p:grpSpPr>
          <a:xfrm>
            <a:off x="7063634" y="8225760"/>
            <a:ext cx="1072295" cy="1072295"/>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DA711"/>
            </a:solidFill>
          </p:spPr>
        </p:sp>
        <p:sp>
          <p:nvSpPr>
            <p:cNvPr id="13" name="TextBox 13"/>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14" name="Freeform 14"/>
          <p:cNvSpPr/>
          <p:nvPr/>
        </p:nvSpPr>
        <p:spPr>
          <a:xfrm>
            <a:off x="7063634" y="3004189"/>
            <a:ext cx="612223" cy="667273"/>
          </a:xfrm>
          <a:custGeom>
            <a:avLst/>
            <a:gdLst/>
            <a:ahLst/>
            <a:cxnLst/>
            <a:rect l="l" t="t" r="r" b="b"/>
            <a:pathLst>
              <a:path w="612223" h="667273">
                <a:moveTo>
                  <a:pt x="0" y="0"/>
                </a:moveTo>
                <a:lnTo>
                  <a:pt x="612223" y="0"/>
                </a:lnTo>
                <a:lnTo>
                  <a:pt x="612223" y="667273"/>
                </a:lnTo>
                <a:lnTo>
                  <a:pt x="0" y="667273"/>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15" name="Freeform 15"/>
          <p:cNvSpPr/>
          <p:nvPr/>
        </p:nvSpPr>
        <p:spPr>
          <a:xfrm>
            <a:off x="7147804" y="4909767"/>
            <a:ext cx="612223" cy="667273"/>
          </a:xfrm>
          <a:custGeom>
            <a:avLst/>
            <a:gdLst/>
            <a:ahLst/>
            <a:cxnLst/>
            <a:rect l="l" t="t" r="r" b="b"/>
            <a:pathLst>
              <a:path w="612223" h="667273">
                <a:moveTo>
                  <a:pt x="0" y="0"/>
                </a:moveTo>
                <a:lnTo>
                  <a:pt x="612222" y="0"/>
                </a:lnTo>
                <a:lnTo>
                  <a:pt x="612222" y="667273"/>
                </a:lnTo>
                <a:lnTo>
                  <a:pt x="0" y="667273"/>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16" name="Freeform 16"/>
          <p:cNvSpPr/>
          <p:nvPr/>
        </p:nvSpPr>
        <p:spPr>
          <a:xfrm>
            <a:off x="7293671" y="6661141"/>
            <a:ext cx="612223" cy="667273"/>
          </a:xfrm>
          <a:custGeom>
            <a:avLst/>
            <a:gdLst/>
            <a:ahLst/>
            <a:cxnLst/>
            <a:rect l="l" t="t" r="r" b="b"/>
            <a:pathLst>
              <a:path w="612223" h="667273">
                <a:moveTo>
                  <a:pt x="0" y="0"/>
                </a:moveTo>
                <a:lnTo>
                  <a:pt x="612222" y="0"/>
                </a:lnTo>
                <a:lnTo>
                  <a:pt x="612222" y="667272"/>
                </a:lnTo>
                <a:lnTo>
                  <a:pt x="0" y="667272"/>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17" name="Freeform 17"/>
          <p:cNvSpPr/>
          <p:nvPr/>
        </p:nvSpPr>
        <p:spPr>
          <a:xfrm>
            <a:off x="7293671" y="8521035"/>
            <a:ext cx="612223" cy="667273"/>
          </a:xfrm>
          <a:custGeom>
            <a:avLst/>
            <a:gdLst/>
            <a:ahLst/>
            <a:cxnLst/>
            <a:rect l="l" t="t" r="r" b="b"/>
            <a:pathLst>
              <a:path w="612223" h="667273">
                <a:moveTo>
                  <a:pt x="0" y="0"/>
                </a:moveTo>
                <a:lnTo>
                  <a:pt x="612222" y="0"/>
                </a:lnTo>
                <a:lnTo>
                  <a:pt x="612222" y="667272"/>
                </a:lnTo>
                <a:lnTo>
                  <a:pt x="0" y="667272"/>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18" name="Freeform 18"/>
          <p:cNvSpPr/>
          <p:nvPr/>
        </p:nvSpPr>
        <p:spPr>
          <a:xfrm>
            <a:off x="1028700" y="2735258"/>
            <a:ext cx="5601522" cy="6302697"/>
          </a:xfrm>
          <a:custGeom>
            <a:avLst/>
            <a:gdLst/>
            <a:ahLst/>
            <a:cxnLst/>
            <a:rect l="l" t="t" r="r" b="b"/>
            <a:pathLst>
              <a:path w="5601522" h="6302697">
                <a:moveTo>
                  <a:pt x="0" y="0"/>
                </a:moveTo>
                <a:lnTo>
                  <a:pt x="5601522" y="0"/>
                </a:lnTo>
                <a:lnTo>
                  <a:pt x="5601522" y="6302697"/>
                </a:lnTo>
                <a:lnTo>
                  <a:pt x="0" y="6302697"/>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19" name="TextBox 19"/>
          <p:cNvSpPr txBox="1"/>
          <p:nvPr/>
        </p:nvSpPr>
        <p:spPr>
          <a:xfrm>
            <a:off x="141191" y="785068"/>
            <a:ext cx="8627338" cy="952297"/>
          </a:xfrm>
          <a:prstGeom prst="rect">
            <a:avLst/>
          </a:prstGeom>
        </p:spPr>
        <p:txBody>
          <a:bodyPr lIns="0" tIns="0" rIns="0" bIns="0" rtlCol="0" anchor="t">
            <a:spAutoFit/>
          </a:bodyPr>
          <a:lstStyle/>
          <a:p>
            <a:pPr algn="ctr">
              <a:lnSpc>
                <a:spcPts val="7075"/>
              </a:lnSpc>
            </a:pPr>
            <a:r>
              <a:rPr lang="en-US" sz="5896">
                <a:solidFill>
                  <a:srgbClr val="D6801C"/>
                </a:solidFill>
                <a:latin typeface="Poppins Ultra-Bold"/>
              </a:rPr>
              <a:t>De reținut!</a:t>
            </a:r>
          </a:p>
        </p:txBody>
      </p:sp>
      <p:sp>
        <p:nvSpPr>
          <p:cNvPr id="20" name="TextBox 20"/>
          <p:cNvSpPr txBox="1"/>
          <p:nvPr/>
        </p:nvSpPr>
        <p:spPr>
          <a:xfrm>
            <a:off x="8275813" y="2413639"/>
            <a:ext cx="6750190" cy="428625"/>
          </a:xfrm>
          <a:prstGeom prst="rect">
            <a:avLst/>
          </a:prstGeom>
        </p:spPr>
        <p:txBody>
          <a:bodyPr lIns="0" tIns="0" rIns="0" bIns="0" rtlCol="0" anchor="t">
            <a:spAutoFit/>
          </a:bodyPr>
          <a:lstStyle/>
          <a:p>
            <a:pPr>
              <a:lnSpc>
                <a:spcPts val="3204"/>
              </a:lnSpc>
            </a:pPr>
            <a:r>
              <a:rPr lang="en-US" sz="2670">
                <a:solidFill>
                  <a:srgbClr val="D6801C"/>
                </a:solidFill>
                <a:latin typeface="Poppins Bold"/>
              </a:rPr>
              <a:t>Respectarea procedurii - OBLIGATORIE</a:t>
            </a:r>
          </a:p>
        </p:txBody>
      </p:sp>
      <p:sp>
        <p:nvSpPr>
          <p:cNvPr id="21" name="TextBox 21"/>
          <p:cNvSpPr txBox="1"/>
          <p:nvPr/>
        </p:nvSpPr>
        <p:spPr>
          <a:xfrm>
            <a:off x="8275813" y="4316306"/>
            <a:ext cx="9422572" cy="428625"/>
          </a:xfrm>
          <a:prstGeom prst="rect">
            <a:avLst/>
          </a:prstGeom>
        </p:spPr>
        <p:txBody>
          <a:bodyPr lIns="0" tIns="0" rIns="0" bIns="0" rtlCol="0" anchor="t">
            <a:spAutoFit/>
          </a:bodyPr>
          <a:lstStyle/>
          <a:p>
            <a:pPr>
              <a:lnSpc>
                <a:spcPts val="3204"/>
              </a:lnSpc>
            </a:pPr>
            <a:r>
              <a:rPr lang="en-US" sz="2670">
                <a:solidFill>
                  <a:srgbClr val="D6801C"/>
                </a:solidFill>
                <a:latin typeface="Poppins Ultra-Bold"/>
              </a:rPr>
              <a:t>Recomandare program ”Din grijă pentru copii”</a:t>
            </a:r>
          </a:p>
        </p:txBody>
      </p:sp>
      <p:sp>
        <p:nvSpPr>
          <p:cNvPr id="22" name="TextBox 22"/>
          <p:cNvSpPr txBox="1"/>
          <p:nvPr/>
        </p:nvSpPr>
        <p:spPr>
          <a:xfrm>
            <a:off x="8359504" y="6632566"/>
            <a:ext cx="8539712" cy="428625"/>
          </a:xfrm>
          <a:prstGeom prst="rect">
            <a:avLst/>
          </a:prstGeom>
        </p:spPr>
        <p:txBody>
          <a:bodyPr lIns="0" tIns="0" rIns="0" bIns="0" rtlCol="0" anchor="t">
            <a:spAutoFit/>
          </a:bodyPr>
          <a:lstStyle/>
          <a:p>
            <a:pPr>
              <a:lnSpc>
                <a:spcPts val="3204"/>
              </a:lnSpc>
            </a:pPr>
            <a:r>
              <a:rPr lang="en-US" sz="2670">
                <a:solidFill>
                  <a:srgbClr val="D6801C"/>
                </a:solidFill>
                <a:latin typeface="Poppins Ultra-Bold"/>
              </a:rPr>
              <a:t>Procedura cunoscută de întreg personalul</a:t>
            </a:r>
          </a:p>
        </p:txBody>
      </p:sp>
      <p:sp>
        <p:nvSpPr>
          <p:cNvPr id="23" name="TextBox 23"/>
          <p:cNvSpPr txBox="1"/>
          <p:nvPr/>
        </p:nvSpPr>
        <p:spPr>
          <a:xfrm>
            <a:off x="8275813" y="7861289"/>
            <a:ext cx="6750190" cy="428625"/>
          </a:xfrm>
          <a:prstGeom prst="rect">
            <a:avLst/>
          </a:prstGeom>
        </p:spPr>
        <p:txBody>
          <a:bodyPr lIns="0" tIns="0" rIns="0" bIns="0" rtlCol="0" anchor="t">
            <a:spAutoFit/>
          </a:bodyPr>
          <a:lstStyle/>
          <a:p>
            <a:pPr>
              <a:lnSpc>
                <a:spcPts val="3204"/>
              </a:lnSpc>
            </a:pPr>
            <a:r>
              <a:rPr lang="en-US" sz="2670">
                <a:solidFill>
                  <a:srgbClr val="D6801C"/>
                </a:solidFill>
                <a:latin typeface="Poppins Ultra-Bold"/>
              </a:rPr>
              <a:t>Periodic activități de prevenție</a:t>
            </a:r>
          </a:p>
        </p:txBody>
      </p:sp>
      <p:sp>
        <p:nvSpPr>
          <p:cNvPr id="24" name="TextBox 24"/>
          <p:cNvSpPr txBox="1"/>
          <p:nvPr/>
        </p:nvSpPr>
        <p:spPr>
          <a:xfrm>
            <a:off x="8275813" y="2785114"/>
            <a:ext cx="9422572" cy="1343024"/>
          </a:xfrm>
          <a:prstGeom prst="rect">
            <a:avLst/>
          </a:prstGeom>
        </p:spPr>
        <p:txBody>
          <a:bodyPr lIns="0" tIns="0" rIns="0" bIns="0" rtlCol="0" anchor="t">
            <a:spAutoFit/>
          </a:bodyPr>
          <a:lstStyle/>
          <a:p>
            <a:pPr algn="just">
              <a:lnSpc>
                <a:spcPts val="2625"/>
              </a:lnSpc>
              <a:spcBef>
                <a:spcPct val="0"/>
              </a:spcBef>
            </a:pPr>
            <a:r>
              <a:rPr lang="en-US" sz="1875">
                <a:solidFill>
                  <a:srgbClr val="000000"/>
                </a:solidFill>
                <a:latin typeface="Poppins Medium"/>
              </a:rPr>
              <a:t>Nerespectarea prezentei proceduri  de către personalul UIP constituie abatere disciplinară şi se sancţionează ca atare, în conformitate cu prevederile art. 209 alin. (1), respectiv ale art. 210 din Legea învăţământului preuniversitar nr. 198/2023, cu modificările ulterioare</a:t>
            </a:r>
          </a:p>
        </p:txBody>
      </p:sp>
      <p:sp>
        <p:nvSpPr>
          <p:cNvPr id="25" name="TextBox 25"/>
          <p:cNvSpPr txBox="1"/>
          <p:nvPr/>
        </p:nvSpPr>
        <p:spPr>
          <a:xfrm>
            <a:off x="8275813" y="4667195"/>
            <a:ext cx="9422572" cy="1676399"/>
          </a:xfrm>
          <a:prstGeom prst="rect">
            <a:avLst/>
          </a:prstGeom>
        </p:spPr>
        <p:txBody>
          <a:bodyPr lIns="0" tIns="0" rIns="0" bIns="0" rtlCol="0" anchor="t">
            <a:spAutoFit/>
          </a:bodyPr>
          <a:lstStyle/>
          <a:p>
            <a:pPr algn="just">
              <a:lnSpc>
                <a:spcPts val="2625"/>
              </a:lnSpc>
              <a:spcBef>
                <a:spcPct val="0"/>
              </a:spcBef>
            </a:pPr>
            <a:r>
              <a:rPr lang="en-US" sz="1875">
                <a:solidFill>
                  <a:srgbClr val="000000"/>
                </a:solidFill>
                <a:latin typeface="Poppins Medium"/>
              </a:rPr>
              <a:t>Directorul şi/sau personalul UIP informează elevii care devin victime ale unor situaţii de violenţă şi părinţii acestora cu privire la posibilitatea de a beneficia de servicii decontate de intervenţie psihologică şi psihoterapeutică, în baza unei recomandări din partea consilierului şcolar, conform prevederilor art. 65 alin. (11) din Legea învăţământului preuniversitar nr. 198/2023.</a:t>
            </a:r>
          </a:p>
        </p:txBody>
      </p:sp>
      <p:sp>
        <p:nvSpPr>
          <p:cNvPr id="26" name="TextBox 26"/>
          <p:cNvSpPr txBox="1"/>
          <p:nvPr/>
        </p:nvSpPr>
        <p:spPr>
          <a:xfrm>
            <a:off x="8359504" y="7108816"/>
            <a:ext cx="9338880" cy="676274"/>
          </a:xfrm>
          <a:prstGeom prst="rect">
            <a:avLst/>
          </a:prstGeom>
        </p:spPr>
        <p:txBody>
          <a:bodyPr lIns="0" tIns="0" rIns="0" bIns="0" rtlCol="0" anchor="t">
            <a:spAutoFit/>
          </a:bodyPr>
          <a:lstStyle/>
          <a:p>
            <a:pPr algn="just">
              <a:lnSpc>
                <a:spcPts val="2625"/>
              </a:lnSpc>
              <a:spcBef>
                <a:spcPct val="0"/>
              </a:spcBef>
            </a:pPr>
            <a:r>
              <a:rPr lang="en-US" sz="1875">
                <a:solidFill>
                  <a:srgbClr val="000000"/>
                </a:solidFill>
                <a:latin typeface="Poppins Medium"/>
              </a:rPr>
              <a:t>Directorul se asigură că prevederile prezentei proceduri sunt cunoscute detaliat de toţi membrii personalului UIP. </a:t>
            </a:r>
          </a:p>
        </p:txBody>
      </p:sp>
      <p:sp>
        <p:nvSpPr>
          <p:cNvPr id="27" name="TextBox 27"/>
          <p:cNvSpPr txBox="1"/>
          <p:nvPr/>
        </p:nvSpPr>
        <p:spPr>
          <a:xfrm>
            <a:off x="8359504" y="8231110"/>
            <a:ext cx="9338880" cy="1640839"/>
          </a:xfrm>
          <a:prstGeom prst="rect">
            <a:avLst/>
          </a:prstGeom>
        </p:spPr>
        <p:txBody>
          <a:bodyPr lIns="0" tIns="0" rIns="0" bIns="0" rtlCol="0" anchor="t">
            <a:spAutoFit/>
          </a:bodyPr>
          <a:lstStyle/>
          <a:p>
            <a:pPr algn="just">
              <a:lnSpc>
                <a:spcPts val="2625"/>
              </a:lnSpc>
            </a:pPr>
            <a:r>
              <a:rPr lang="en-US" sz="1875">
                <a:solidFill>
                  <a:srgbClr val="000000"/>
                </a:solidFill>
                <a:latin typeface="Poppins Medium"/>
              </a:rPr>
              <a:t>Profesorii pentru învăţământ antepreşcolar/preşcolar/primar şi profesorii diriginţi organizează periodic cu antepreşcolarii/ preşcolarii/elevii activităţi(preventive) adaptate la vârsta lor pentru înţelegerea fenomenului violenţei şi a impactului acestuia asupra tuţuror celor implicaţi, copii şi adulţi.</a:t>
            </a:r>
          </a:p>
          <a:p>
            <a:pPr>
              <a:lnSpc>
                <a:spcPts val="2345"/>
              </a:lnSpc>
              <a:spcBef>
                <a:spcPct val="0"/>
              </a:spcBef>
            </a:pPr>
            <a:endParaRPr lang="en-US" sz="1875">
              <a:solidFill>
                <a:srgbClr val="000000"/>
              </a:solidFill>
              <a:latin typeface="Poppins Medium"/>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929048">
            <a:off x="6384756" y="3795342"/>
            <a:ext cx="2468586" cy="700328"/>
            <a:chOff x="0" y="0"/>
            <a:chExt cx="650163" cy="184449"/>
          </a:xfrm>
        </p:grpSpPr>
        <p:sp>
          <p:nvSpPr>
            <p:cNvPr id="3" name="Freeform 3"/>
            <p:cNvSpPr/>
            <p:nvPr/>
          </p:nvSpPr>
          <p:spPr>
            <a:xfrm>
              <a:off x="0" y="0"/>
              <a:ext cx="650163" cy="184449"/>
            </a:xfrm>
            <a:custGeom>
              <a:avLst/>
              <a:gdLst/>
              <a:ahLst/>
              <a:cxnLst/>
              <a:rect l="l" t="t" r="r" b="b"/>
              <a:pathLst>
                <a:path w="650163" h="184449">
                  <a:moveTo>
                    <a:pt x="0" y="0"/>
                  </a:moveTo>
                  <a:lnTo>
                    <a:pt x="650163" y="0"/>
                  </a:lnTo>
                  <a:lnTo>
                    <a:pt x="650163" y="184449"/>
                  </a:lnTo>
                  <a:lnTo>
                    <a:pt x="0" y="184449"/>
                  </a:lnTo>
                  <a:close/>
                </a:path>
              </a:pathLst>
            </a:custGeom>
            <a:solidFill>
              <a:srgbClr val="FFCC48"/>
            </a:solidFill>
          </p:spPr>
        </p:sp>
        <p:sp>
          <p:nvSpPr>
            <p:cNvPr id="4" name="TextBox 4"/>
            <p:cNvSpPr txBox="1"/>
            <p:nvPr/>
          </p:nvSpPr>
          <p:spPr>
            <a:xfrm>
              <a:off x="0" y="-57150"/>
              <a:ext cx="650163" cy="241599"/>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6433441" y="5178656"/>
            <a:ext cx="2468586" cy="700328"/>
            <a:chOff x="0" y="0"/>
            <a:chExt cx="650163" cy="184449"/>
          </a:xfrm>
        </p:grpSpPr>
        <p:sp>
          <p:nvSpPr>
            <p:cNvPr id="6" name="Freeform 6"/>
            <p:cNvSpPr/>
            <p:nvPr/>
          </p:nvSpPr>
          <p:spPr>
            <a:xfrm>
              <a:off x="0" y="0"/>
              <a:ext cx="650163" cy="184449"/>
            </a:xfrm>
            <a:custGeom>
              <a:avLst/>
              <a:gdLst/>
              <a:ahLst/>
              <a:cxnLst/>
              <a:rect l="l" t="t" r="r" b="b"/>
              <a:pathLst>
                <a:path w="650163" h="184449">
                  <a:moveTo>
                    <a:pt x="0" y="0"/>
                  </a:moveTo>
                  <a:lnTo>
                    <a:pt x="650163" y="0"/>
                  </a:lnTo>
                  <a:lnTo>
                    <a:pt x="650163" y="184449"/>
                  </a:lnTo>
                  <a:lnTo>
                    <a:pt x="0" y="184449"/>
                  </a:lnTo>
                  <a:close/>
                </a:path>
              </a:pathLst>
            </a:custGeom>
            <a:solidFill>
              <a:srgbClr val="FFCC48"/>
            </a:solidFill>
          </p:spPr>
        </p:sp>
        <p:sp>
          <p:nvSpPr>
            <p:cNvPr id="7" name="TextBox 7"/>
            <p:cNvSpPr txBox="1"/>
            <p:nvPr/>
          </p:nvSpPr>
          <p:spPr>
            <a:xfrm>
              <a:off x="0" y="-57150"/>
              <a:ext cx="650163" cy="241599"/>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rot="-1164105">
            <a:off x="6334675" y="6498499"/>
            <a:ext cx="2468586" cy="700328"/>
            <a:chOff x="0" y="0"/>
            <a:chExt cx="650163" cy="184449"/>
          </a:xfrm>
        </p:grpSpPr>
        <p:sp>
          <p:nvSpPr>
            <p:cNvPr id="9" name="Freeform 9"/>
            <p:cNvSpPr/>
            <p:nvPr/>
          </p:nvSpPr>
          <p:spPr>
            <a:xfrm>
              <a:off x="0" y="0"/>
              <a:ext cx="650163" cy="184449"/>
            </a:xfrm>
            <a:custGeom>
              <a:avLst/>
              <a:gdLst/>
              <a:ahLst/>
              <a:cxnLst/>
              <a:rect l="l" t="t" r="r" b="b"/>
              <a:pathLst>
                <a:path w="650163" h="184449">
                  <a:moveTo>
                    <a:pt x="0" y="0"/>
                  </a:moveTo>
                  <a:lnTo>
                    <a:pt x="650163" y="0"/>
                  </a:lnTo>
                  <a:lnTo>
                    <a:pt x="650163" y="184449"/>
                  </a:lnTo>
                  <a:lnTo>
                    <a:pt x="0" y="184449"/>
                  </a:lnTo>
                  <a:close/>
                </a:path>
              </a:pathLst>
            </a:custGeom>
            <a:solidFill>
              <a:srgbClr val="FFCC48"/>
            </a:solidFill>
          </p:spPr>
        </p:sp>
        <p:sp>
          <p:nvSpPr>
            <p:cNvPr id="10" name="TextBox 10"/>
            <p:cNvSpPr txBox="1"/>
            <p:nvPr/>
          </p:nvSpPr>
          <p:spPr>
            <a:xfrm>
              <a:off x="0" y="-57150"/>
              <a:ext cx="650163" cy="241599"/>
            </a:xfrm>
            <a:prstGeom prst="rect">
              <a:avLst/>
            </a:prstGeom>
          </p:spPr>
          <p:txBody>
            <a:bodyPr lIns="50800" tIns="50800" rIns="50800" bIns="50800" rtlCol="0" anchor="ctr"/>
            <a:lstStyle/>
            <a:p>
              <a:pPr algn="ctr">
                <a:lnSpc>
                  <a:spcPts val="2659"/>
                </a:lnSpc>
              </a:pPr>
              <a:endParaRPr/>
            </a:p>
          </p:txBody>
        </p:sp>
      </p:grpSp>
      <p:grpSp>
        <p:nvGrpSpPr>
          <p:cNvPr id="11" name="Group 11"/>
          <p:cNvGrpSpPr/>
          <p:nvPr/>
        </p:nvGrpSpPr>
        <p:grpSpPr>
          <a:xfrm rot="-1164105">
            <a:off x="9487736" y="3878190"/>
            <a:ext cx="2468586" cy="700328"/>
            <a:chOff x="0" y="0"/>
            <a:chExt cx="650163" cy="184449"/>
          </a:xfrm>
        </p:grpSpPr>
        <p:sp>
          <p:nvSpPr>
            <p:cNvPr id="12" name="Freeform 12"/>
            <p:cNvSpPr/>
            <p:nvPr/>
          </p:nvSpPr>
          <p:spPr>
            <a:xfrm>
              <a:off x="0" y="0"/>
              <a:ext cx="650163" cy="184449"/>
            </a:xfrm>
            <a:custGeom>
              <a:avLst/>
              <a:gdLst/>
              <a:ahLst/>
              <a:cxnLst/>
              <a:rect l="l" t="t" r="r" b="b"/>
              <a:pathLst>
                <a:path w="650163" h="184449">
                  <a:moveTo>
                    <a:pt x="0" y="0"/>
                  </a:moveTo>
                  <a:lnTo>
                    <a:pt x="650163" y="0"/>
                  </a:lnTo>
                  <a:lnTo>
                    <a:pt x="650163" y="184449"/>
                  </a:lnTo>
                  <a:lnTo>
                    <a:pt x="0" y="184449"/>
                  </a:lnTo>
                  <a:close/>
                </a:path>
              </a:pathLst>
            </a:custGeom>
            <a:solidFill>
              <a:srgbClr val="FFCC48"/>
            </a:solidFill>
          </p:spPr>
        </p:sp>
        <p:sp>
          <p:nvSpPr>
            <p:cNvPr id="13" name="TextBox 13"/>
            <p:cNvSpPr txBox="1"/>
            <p:nvPr/>
          </p:nvSpPr>
          <p:spPr>
            <a:xfrm>
              <a:off x="0" y="-57150"/>
              <a:ext cx="650163" cy="241599"/>
            </a:xfrm>
            <a:prstGeom prst="rect">
              <a:avLst/>
            </a:prstGeom>
          </p:spPr>
          <p:txBody>
            <a:bodyPr lIns="50800" tIns="50800" rIns="50800" bIns="50800" rtlCol="0" anchor="ctr"/>
            <a:lstStyle/>
            <a:p>
              <a:pPr algn="ctr">
                <a:lnSpc>
                  <a:spcPts val="2659"/>
                </a:lnSpc>
              </a:pPr>
              <a:endParaRPr/>
            </a:p>
          </p:txBody>
        </p:sp>
      </p:grpSp>
      <p:grpSp>
        <p:nvGrpSpPr>
          <p:cNvPr id="14" name="Group 14"/>
          <p:cNvGrpSpPr/>
          <p:nvPr/>
        </p:nvGrpSpPr>
        <p:grpSpPr>
          <a:xfrm rot="929048">
            <a:off x="9491179" y="6749288"/>
            <a:ext cx="2468586" cy="707727"/>
            <a:chOff x="0" y="0"/>
            <a:chExt cx="650163" cy="186397"/>
          </a:xfrm>
        </p:grpSpPr>
        <p:sp>
          <p:nvSpPr>
            <p:cNvPr id="15" name="Freeform 15"/>
            <p:cNvSpPr/>
            <p:nvPr/>
          </p:nvSpPr>
          <p:spPr>
            <a:xfrm>
              <a:off x="0" y="0"/>
              <a:ext cx="650163" cy="186397"/>
            </a:xfrm>
            <a:custGeom>
              <a:avLst/>
              <a:gdLst/>
              <a:ahLst/>
              <a:cxnLst/>
              <a:rect l="l" t="t" r="r" b="b"/>
              <a:pathLst>
                <a:path w="650163" h="186397">
                  <a:moveTo>
                    <a:pt x="0" y="0"/>
                  </a:moveTo>
                  <a:lnTo>
                    <a:pt x="650163" y="0"/>
                  </a:lnTo>
                  <a:lnTo>
                    <a:pt x="650163" y="186397"/>
                  </a:lnTo>
                  <a:lnTo>
                    <a:pt x="0" y="186397"/>
                  </a:lnTo>
                  <a:close/>
                </a:path>
              </a:pathLst>
            </a:custGeom>
            <a:solidFill>
              <a:srgbClr val="FFCC48"/>
            </a:solidFill>
          </p:spPr>
        </p:sp>
        <p:sp>
          <p:nvSpPr>
            <p:cNvPr id="16" name="TextBox 16"/>
            <p:cNvSpPr txBox="1"/>
            <p:nvPr/>
          </p:nvSpPr>
          <p:spPr>
            <a:xfrm>
              <a:off x="0" y="-57150"/>
              <a:ext cx="650163" cy="243547"/>
            </a:xfrm>
            <a:prstGeom prst="rect">
              <a:avLst/>
            </a:prstGeom>
          </p:spPr>
          <p:txBody>
            <a:bodyPr lIns="50800" tIns="50800" rIns="50800" bIns="50800" rtlCol="0" anchor="ctr"/>
            <a:lstStyle/>
            <a:p>
              <a:pPr algn="ctr">
                <a:lnSpc>
                  <a:spcPts val="2659"/>
                </a:lnSpc>
              </a:pPr>
              <a:endParaRPr/>
            </a:p>
          </p:txBody>
        </p:sp>
      </p:grpSp>
      <p:grpSp>
        <p:nvGrpSpPr>
          <p:cNvPr id="17" name="Group 17"/>
          <p:cNvGrpSpPr/>
          <p:nvPr/>
        </p:nvGrpSpPr>
        <p:grpSpPr>
          <a:xfrm>
            <a:off x="10032084" y="5289512"/>
            <a:ext cx="2468586" cy="700328"/>
            <a:chOff x="0" y="0"/>
            <a:chExt cx="650163" cy="184449"/>
          </a:xfrm>
        </p:grpSpPr>
        <p:sp>
          <p:nvSpPr>
            <p:cNvPr id="18" name="Freeform 18"/>
            <p:cNvSpPr/>
            <p:nvPr/>
          </p:nvSpPr>
          <p:spPr>
            <a:xfrm>
              <a:off x="0" y="0"/>
              <a:ext cx="650163" cy="184449"/>
            </a:xfrm>
            <a:custGeom>
              <a:avLst/>
              <a:gdLst/>
              <a:ahLst/>
              <a:cxnLst/>
              <a:rect l="l" t="t" r="r" b="b"/>
              <a:pathLst>
                <a:path w="650163" h="184449">
                  <a:moveTo>
                    <a:pt x="0" y="0"/>
                  </a:moveTo>
                  <a:lnTo>
                    <a:pt x="650163" y="0"/>
                  </a:lnTo>
                  <a:lnTo>
                    <a:pt x="650163" y="184449"/>
                  </a:lnTo>
                  <a:lnTo>
                    <a:pt x="0" y="184449"/>
                  </a:lnTo>
                  <a:close/>
                </a:path>
              </a:pathLst>
            </a:custGeom>
            <a:solidFill>
              <a:srgbClr val="FFCC48"/>
            </a:solidFill>
          </p:spPr>
        </p:sp>
        <p:sp>
          <p:nvSpPr>
            <p:cNvPr id="19" name="TextBox 19"/>
            <p:cNvSpPr txBox="1"/>
            <p:nvPr/>
          </p:nvSpPr>
          <p:spPr>
            <a:xfrm>
              <a:off x="0" y="-57150"/>
              <a:ext cx="650163" cy="241599"/>
            </a:xfrm>
            <a:prstGeom prst="rect">
              <a:avLst/>
            </a:prstGeom>
          </p:spPr>
          <p:txBody>
            <a:bodyPr lIns="50800" tIns="50800" rIns="50800" bIns="50800" rtlCol="0" anchor="ctr"/>
            <a:lstStyle/>
            <a:p>
              <a:pPr algn="ctr">
                <a:lnSpc>
                  <a:spcPts val="2659"/>
                </a:lnSpc>
              </a:pPr>
              <a:endParaRPr/>
            </a:p>
          </p:txBody>
        </p:sp>
      </p:grpSp>
      <p:grpSp>
        <p:nvGrpSpPr>
          <p:cNvPr id="20" name="Group 20"/>
          <p:cNvGrpSpPr/>
          <p:nvPr/>
        </p:nvGrpSpPr>
        <p:grpSpPr>
          <a:xfrm rot="5400000">
            <a:off x="8455946" y="7193923"/>
            <a:ext cx="1337354" cy="707727"/>
            <a:chOff x="0" y="0"/>
            <a:chExt cx="352225" cy="186397"/>
          </a:xfrm>
        </p:grpSpPr>
        <p:sp>
          <p:nvSpPr>
            <p:cNvPr id="21" name="Freeform 21"/>
            <p:cNvSpPr/>
            <p:nvPr/>
          </p:nvSpPr>
          <p:spPr>
            <a:xfrm>
              <a:off x="0" y="0"/>
              <a:ext cx="352225" cy="186397"/>
            </a:xfrm>
            <a:custGeom>
              <a:avLst/>
              <a:gdLst/>
              <a:ahLst/>
              <a:cxnLst/>
              <a:rect l="l" t="t" r="r" b="b"/>
              <a:pathLst>
                <a:path w="352225" h="186397">
                  <a:moveTo>
                    <a:pt x="0" y="0"/>
                  </a:moveTo>
                  <a:lnTo>
                    <a:pt x="352225" y="0"/>
                  </a:lnTo>
                  <a:lnTo>
                    <a:pt x="352225" y="186397"/>
                  </a:lnTo>
                  <a:lnTo>
                    <a:pt x="0" y="186397"/>
                  </a:lnTo>
                  <a:close/>
                </a:path>
              </a:pathLst>
            </a:custGeom>
            <a:solidFill>
              <a:srgbClr val="FFCC48"/>
            </a:solidFill>
          </p:spPr>
        </p:sp>
        <p:sp>
          <p:nvSpPr>
            <p:cNvPr id="22" name="TextBox 22"/>
            <p:cNvSpPr txBox="1"/>
            <p:nvPr/>
          </p:nvSpPr>
          <p:spPr>
            <a:xfrm>
              <a:off x="0" y="-57150"/>
              <a:ext cx="352225" cy="243547"/>
            </a:xfrm>
            <a:prstGeom prst="rect">
              <a:avLst/>
            </a:prstGeom>
          </p:spPr>
          <p:txBody>
            <a:bodyPr lIns="50800" tIns="50800" rIns="50800" bIns="50800" rtlCol="0" anchor="ctr"/>
            <a:lstStyle/>
            <a:p>
              <a:pPr algn="ctr">
                <a:lnSpc>
                  <a:spcPts val="2659"/>
                </a:lnSpc>
              </a:pPr>
              <a:endParaRPr/>
            </a:p>
          </p:txBody>
        </p:sp>
      </p:grpSp>
      <p:grpSp>
        <p:nvGrpSpPr>
          <p:cNvPr id="23" name="Group 23"/>
          <p:cNvGrpSpPr/>
          <p:nvPr/>
        </p:nvGrpSpPr>
        <p:grpSpPr>
          <a:xfrm rot="5400000">
            <a:off x="8559679" y="2887748"/>
            <a:ext cx="1337354" cy="707727"/>
            <a:chOff x="0" y="0"/>
            <a:chExt cx="352225" cy="186397"/>
          </a:xfrm>
        </p:grpSpPr>
        <p:sp>
          <p:nvSpPr>
            <p:cNvPr id="24" name="Freeform 24"/>
            <p:cNvSpPr/>
            <p:nvPr/>
          </p:nvSpPr>
          <p:spPr>
            <a:xfrm>
              <a:off x="0" y="0"/>
              <a:ext cx="352225" cy="186397"/>
            </a:xfrm>
            <a:custGeom>
              <a:avLst/>
              <a:gdLst/>
              <a:ahLst/>
              <a:cxnLst/>
              <a:rect l="l" t="t" r="r" b="b"/>
              <a:pathLst>
                <a:path w="352225" h="186397">
                  <a:moveTo>
                    <a:pt x="0" y="0"/>
                  </a:moveTo>
                  <a:lnTo>
                    <a:pt x="352225" y="0"/>
                  </a:lnTo>
                  <a:lnTo>
                    <a:pt x="352225" y="186397"/>
                  </a:lnTo>
                  <a:lnTo>
                    <a:pt x="0" y="186397"/>
                  </a:lnTo>
                  <a:close/>
                </a:path>
              </a:pathLst>
            </a:custGeom>
            <a:solidFill>
              <a:srgbClr val="FFCC48"/>
            </a:solidFill>
          </p:spPr>
        </p:sp>
        <p:sp>
          <p:nvSpPr>
            <p:cNvPr id="25" name="TextBox 25"/>
            <p:cNvSpPr txBox="1"/>
            <p:nvPr/>
          </p:nvSpPr>
          <p:spPr>
            <a:xfrm>
              <a:off x="0" y="-57150"/>
              <a:ext cx="352225" cy="243547"/>
            </a:xfrm>
            <a:prstGeom prst="rect">
              <a:avLst/>
            </a:prstGeom>
          </p:spPr>
          <p:txBody>
            <a:bodyPr lIns="50800" tIns="50800" rIns="50800" bIns="50800" rtlCol="0" anchor="ctr"/>
            <a:lstStyle/>
            <a:p>
              <a:pPr algn="ctr">
                <a:lnSpc>
                  <a:spcPts val="2659"/>
                </a:lnSpc>
              </a:pPr>
              <a:endParaRPr/>
            </a:p>
          </p:txBody>
        </p:sp>
      </p:grpSp>
      <p:grpSp>
        <p:nvGrpSpPr>
          <p:cNvPr id="26" name="Group 26"/>
          <p:cNvGrpSpPr/>
          <p:nvPr/>
        </p:nvGrpSpPr>
        <p:grpSpPr>
          <a:xfrm>
            <a:off x="7222895" y="3459480"/>
            <a:ext cx="3842210" cy="3842210"/>
            <a:chOff x="0" y="0"/>
            <a:chExt cx="812800" cy="812800"/>
          </a:xfrm>
        </p:grpSpPr>
        <p:sp>
          <p:nvSpPr>
            <p:cNvPr id="27" name="Freeform 2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5AF19"/>
            </a:solidFill>
          </p:spPr>
        </p:sp>
        <p:sp>
          <p:nvSpPr>
            <p:cNvPr id="28" name="TextBox 28"/>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29" name="Group 29"/>
          <p:cNvGrpSpPr/>
          <p:nvPr/>
        </p:nvGrpSpPr>
        <p:grpSpPr>
          <a:xfrm>
            <a:off x="421614" y="3241611"/>
            <a:ext cx="6095779" cy="1046996"/>
            <a:chOff x="0" y="0"/>
            <a:chExt cx="1605473" cy="275752"/>
          </a:xfrm>
        </p:grpSpPr>
        <p:sp>
          <p:nvSpPr>
            <p:cNvPr id="30" name="Freeform 30"/>
            <p:cNvSpPr/>
            <p:nvPr/>
          </p:nvSpPr>
          <p:spPr>
            <a:xfrm>
              <a:off x="0" y="0"/>
              <a:ext cx="1605473" cy="275752"/>
            </a:xfrm>
            <a:custGeom>
              <a:avLst/>
              <a:gdLst/>
              <a:ahLst/>
              <a:cxnLst/>
              <a:rect l="l" t="t" r="r" b="b"/>
              <a:pathLst>
                <a:path w="1605473" h="275752">
                  <a:moveTo>
                    <a:pt x="0" y="0"/>
                  </a:moveTo>
                  <a:lnTo>
                    <a:pt x="1605473" y="0"/>
                  </a:lnTo>
                  <a:lnTo>
                    <a:pt x="1605473" y="275752"/>
                  </a:lnTo>
                  <a:lnTo>
                    <a:pt x="0" y="275752"/>
                  </a:lnTo>
                  <a:close/>
                </a:path>
              </a:pathLst>
            </a:custGeom>
            <a:solidFill>
              <a:srgbClr val="EDA711"/>
            </a:solidFill>
          </p:spPr>
        </p:sp>
        <p:sp>
          <p:nvSpPr>
            <p:cNvPr id="31" name="TextBox 31"/>
            <p:cNvSpPr txBox="1"/>
            <p:nvPr/>
          </p:nvSpPr>
          <p:spPr>
            <a:xfrm>
              <a:off x="0" y="-57150"/>
              <a:ext cx="1605473" cy="332902"/>
            </a:xfrm>
            <a:prstGeom prst="rect">
              <a:avLst/>
            </a:prstGeom>
          </p:spPr>
          <p:txBody>
            <a:bodyPr lIns="50800" tIns="50800" rIns="50800" bIns="50800" rtlCol="0" anchor="ctr"/>
            <a:lstStyle/>
            <a:p>
              <a:pPr algn="ctr">
                <a:lnSpc>
                  <a:spcPts val="2659"/>
                </a:lnSpc>
              </a:pPr>
              <a:endParaRPr/>
            </a:p>
          </p:txBody>
        </p:sp>
      </p:grpSp>
      <p:grpSp>
        <p:nvGrpSpPr>
          <p:cNvPr id="32" name="Group 32"/>
          <p:cNvGrpSpPr/>
          <p:nvPr/>
        </p:nvGrpSpPr>
        <p:grpSpPr>
          <a:xfrm>
            <a:off x="421614" y="4812482"/>
            <a:ext cx="6137249" cy="1444923"/>
            <a:chOff x="0" y="0"/>
            <a:chExt cx="1616395" cy="380556"/>
          </a:xfrm>
        </p:grpSpPr>
        <p:sp>
          <p:nvSpPr>
            <p:cNvPr id="33" name="Freeform 33"/>
            <p:cNvSpPr/>
            <p:nvPr/>
          </p:nvSpPr>
          <p:spPr>
            <a:xfrm>
              <a:off x="0" y="0"/>
              <a:ext cx="1616395" cy="380556"/>
            </a:xfrm>
            <a:custGeom>
              <a:avLst/>
              <a:gdLst/>
              <a:ahLst/>
              <a:cxnLst/>
              <a:rect l="l" t="t" r="r" b="b"/>
              <a:pathLst>
                <a:path w="1616395" h="380556">
                  <a:moveTo>
                    <a:pt x="0" y="0"/>
                  </a:moveTo>
                  <a:lnTo>
                    <a:pt x="1616395" y="0"/>
                  </a:lnTo>
                  <a:lnTo>
                    <a:pt x="1616395" y="380556"/>
                  </a:lnTo>
                  <a:lnTo>
                    <a:pt x="0" y="380556"/>
                  </a:lnTo>
                  <a:close/>
                </a:path>
              </a:pathLst>
            </a:custGeom>
            <a:solidFill>
              <a:srgbClr val="EDA711"/>
            </a:solidFill>
          </p:spPr>
        </p:sp>
        <p:sp>
          <p:nvSpPr>
            <p:cNvPr id="34" name="TextBox 34"/>
            <p:cNvSpPr txBox="1"/>
            <p:nvPr/>
          </p:nvSpPr>
          <p:spPr>
            <a:xfrm>
              <a:off x="0" y="-57150"/>
              <a:ext cx="1616395" cy="437706"/>
            </a:xfrm>
            <a:prstGeom prst="rect">
              <a:avLst/>
            </a:prstGeom>
          </p:spPr>
          <p:txBody>
            <a:bodyPr lIns="50800" tIns="50800" rIns="50800" bIns="50800" rtlCol="0" anchor="ctr"/>
            <a:lstStyle/>
            <a:p>
              <a:pPr algn="ctr">
                <a:lnSpc>
                  <a:spcPts val="2659"/>
                </a:lnSpc>
              </a:pPr>
              <a:endParaRPr/>
            </a:p>
          </p:txBody>
        </p:sp>
      </p:grpSp>
      <p:grpSp>
        <p:nvGrpSpPr>
          <p:cNvPr id="35" name="Group 35"/>
          <p:cNvGrpSpPr/>
          <p:nvPr/>
        </p:nvGrpSpPr>
        <p:grpSpPr>
          <a:xfrm>
            <a:off x="421614" y="6619355"/>
            <a:ext cx="6095779" cy="3415972"/>
            <a:chOff x="0" y="0"/>
            <a:chExt cx="1605473" cy="899680"/>
          </a:xfrm>
        </p:grpSpPr>
        <p:sp>
          <p:nvSpPr>
            <p:cNvPr id="36" name="Freeform 36"/>
            <p:cNvSpPr/>
            <p:nvPr/>
          </p:nvSpPr>
          <p:spPr>
            <a:xfrm>
              <a:off x="0" y="0"/>
              <a:ext cx="1605473" cy="899680"/>
            </a:xfrm>
            <a:custGeom>
              <a:avLst/>
              <a:gdLst/>
              <a:ahLst/>
              <a:cxnLst/>
              <a:rect l="l" t="t" r="r" b="b"/>
              <a:pathLst>
                <a:path w="1605473" h="899680">
                  <a:moveTo>
                    <a:pt x="0" y="0"/>
                  </a:moveTo>
                  <a:lnTo>
                    <a:pt x="1605473" y="0"/>
                  </a:lnTo>
                  <a:lnTo>
                    <a:pt x="1605473" y="899680"/>
                  </a:lnTo>
                  <a:lnTo>
                    <a:pt x="0" y="899680"/>
                  </a:lnTo>
                  <a:close/>
                </a:path>
              </a:pathLst>
            </a:custGeom>
            <a:solidFill>
              <a:srgbClr val="EDA711"/>
            </a:solidFill>
          </p:spPr>
        </p:sp>
        <p:sp>
          <p:nvSpPr>
            <p:cNvPr id="37" name="TextBox 37"/>
            <p:cNvSpPr txBox="1"/>
            <p:nvPr/>
          </p:nvSpPr>
          <p:spPr>
            <a:xfrm>
              <a:off x="0" y="-57150"/>
              <a:ext cx="1605473" cy="956830"/>
            </a:xfrm>
            <a:prstGeom prst="rect">
              <a:avLst/>
            </a:prstGeom>
          </p:spPr>
          <p:txBody>
            <a:bodyPr lIns="50800" tIns="50800" rIns="50800" bIns="50800" rtlCol="0" anchor="ctr"/>
            <a:lstStyle/>
            <a:p>
              <a:pPr algn="ctr">
                <a:lnSpc>
                  <a:spcPts val="2659"/>
                </a:lnSpc>
              </a:pPr>
              <a:endParaRPr/>
            </a:p>
          </p:txBody>
        </p:sp>
      </p:grpSp>
      <p:grpSp>
        <p:nvGrpSpPr>
          <p:cNvPr id="38" name="Group 38"/>
          <p:cNvGrpSpPr/>
          <p:nvPr/>
        </p:nvGrpSpPr>
        <p:grpSpPr>
          <a:xfrm>
            <a:off x="11731855" y="3040908"/>
            <a:ext cx="6114024" cy="1348935"/>
            <a:chOff x="0" y="0"/>
            <a:chExt cx="1610278" cy="355275"/>
          </a:xfrm>
        </p:grpSpPr>
        <p:sp>
          <p:nvSpPr>
            <p:cNvPr id="39" name="Freeform 39"/>
            <p:cNvSpPr/>
            <p:nvPr/>
          </p:nvSpPr>
          <p:spPr>
            <a:xfrm>
              <a:off x="0" y="0"/>
              <a:ext cx="1610278" cy="355275"/>
            </a:xfrm>
            <a:custGeom>
              <a:avLst/>
              <a:gdLst/>
              <a:ahLst/>
              <a:cxnLst/>
              <a:rect l="l" t="t" r="r" b="b"/>
              <a:pathLst>
                <a:path w="1610278" h="355275">
                  <a:moveTo>
                    <a:pt x="0" y="0"/>
                  </a:moveTo>
                  <a:lnTo>
                    <a:pt x="1610278" y="0"/>
                  </a:lnTo>
                  <a:lnTo>
                    <a:pt x="1610278" y="355275"/>
                  </a:lnTo>
                  <a:lnTo>
                    <a:pt x="0" y="355275"/>
                  </a:lnTo>
                  <a:close/>
                </a:path>
              </a:pathLst>
            </a:custGeom>
            <a:solidFill>
              <a:srgbClr val="EDA711"/>
            </a:solidFill>
          </p:spPr>
        </p:sp>
        <p:sp>
          <p:nvSpPr>
            <p:cNvPr id="40" name="TextBox 40"/>
            <p:cNvSpPr txBox="1"/>
            <p:nvPr/>
          </p:nvSpPr>
          <p:spPr>
            <a:xfrm>
              <a:off x="0" y="-57150"/>
              <a:ext cx="1610278" cy="412425"/>
            </a:xfrm>
            <a:prstGeom prst="rect">
              <a:avLst/>
            </a:prstGeom>
          </p:spPr>
          <p:txBody>
            <a:bodyPr lIns="50800" tIns="50800" rIns="50800" bIns="50800" rtlCol="0" anchor="ctr"/>
            <a:lstStyle/>
            <a:p>
              <a:pPr algn="ctr">
                <a:lnSpc>
                  <a:spcPts val="2659"/>
                </a:lnSpc>
              </a:pPr>
              <a:endParaRPr/>
            </a:p>
          </p:txBody>
        </p:sp>
      </p:grpSp>
      <p:grpSp>
        <p:nvGrpSpPr>
          <p:cNvPr id="41" name="Group 41"/>
          <p:cNvGrpSpPr/>
          <p:nvPr/>
        </p:nvGrpSpPr>
        <p:grpSpPr>
          <a:xfrm>
            <a:off x="11731855" y="7057505"/>
            <a:ext cx="6111020" cy="2689532"/>
            <a:chOff x="0" y="0"/>
            <a:chExt cx="1609487" cy="708354"/>
          </a:xfrm>
        </p:grpSpPr>
        <p:sp>
          <p:nvSpPr>
            <p:cNvPr id="42" name="Freeform 42"/>
            <p:cNvSpPr/>
            <p:nvPr/>
          </p:nvSpPr>
          <p:spPr>
            <a:xfrm>
              <a:off x="0" y="0"/>
              <a:ext cx="1609487" cy="708354"/>
            </a:xfrm>
            <a:custGeom>
              <a:avLst/>
              <a:gdLst/>
              <a:ahLst/>
              <a:cxnLst/>
              <a:rect l="l" t="t" r="r" b="b"/>
              <a:pathLst>
                <a:path w="1609487" h="708354">
                  <a:moveTo>
                    <a:pt x="0" y="0"/>
                  </a:moveTo>
                  <a:lnTo>
                    <a:pt x="1609487" y="0"/>
                  </a:lnTo>
                  <a:lnTo>
                    <a:pt x="1609487" y="708354"/>
                  </a:lnTo>
                  <a:lnTo>
                    <a:pt x="0" y="708354"/>
                  </a:lnTo>
                  <a:close/>
                </a:path>
              </a:pathLst>
            </a:custGeom>
            <a:solidFill>
              <a:srgbClr val="EDA711"/>
            </a:solidFill>
          </p:spPr>
        </p:sp>
        <p:sp>
          <p:nvSpPr>
            <p:cNvPr id="43" name="TextBox 43"/>
            <p:cNvSpPr txBox="1"/>
            <p:nvPr/>
          </p:nvSpPr>
          <p:spPr>
            <a:xfrm>
              <a:off x="0" y="-57150"/>
              <a:ext cx="1609487" cy="765504"/>
            </a:xfrm>
            <a:prstGeom prst="rect">
              <a:avLst/>
            </a:prstGeom>
          </p:spPr>
          <p:txBody>
            <a:bodyPr lIns="50800" tIns="50800" rIns="50800" bIns="50800" rtlCol="0" anchor="ctr"/>
            <a:lstStyle/>
            <a:p>
              <a:pPr algn="ctr">
                <a:lnSpc>
                  <a:spcPts val="2659"/>
                </a:lnSpc>
              </a:pPr>
              <a:endParaRPr/>
            </a:p>
          </p:txBody>
        </p:sp>
      </p:grpSp>
      <p:grpSp>
        <p:nvGrpSpPr>
          <p:cNvPr id="44" name="Group 44"/>
          <p:cNvGrpSpPr/>
          <p:nvPr/>
        </p:nvGrpSpPr>
        <p:grpSpPr>
          <a:xfrm>
            <a:off x="11731855" y="4523193"/>
            <a:ext cx="6111020" cy="2325470"/>
            <a:chOff x="0" y="0"/>
            <a:chExt cx="1609487" cy="612469"/>
          </a:xfrm>
        </p:grpSpPr>
        <p:sp>
          <p:nvSpPr>
            <p:cNvPr id="45" name="Freeform 45"/>
            <p:cNvSpPr/>
            <p:nvPr/>
          </p:nvSpPr>
          <p:spPr>
            <a:xfrm>
              <a:off x="0" y="0"/>
              <a:ext cx="1609487" cy="612469"/>
            </a:xfrm>
            <a:custGeom>
              <a:avLst/>
              <a:gdLst/>
              <a:ahLst/>
              <a:cxnLst/>
              <a:rect l="l" t="t" r="r" b="b"/>
              <a:pathLst>
                <a:path w="1609487" h="612469">
                  <a:moveTo>
                    <a:pt x="0" y="0"/>
                  </a:moveTo>
                  <a:lnTo>
                    <a:pt x="1609487" y="0"/>
                  </a:lnTo>
                  <a:lnTo>
                    <a:pt x="1609487" y="612469"/>
                  </a:lnTo>
                  <a:lnTo>
                    <a:pt x="0" y="612469"/>
                  </a:lnTo>
                  <a:close/>
                </a:path>
              </a:pathLst>
            </a:custGeom>
            <a:solidFill>
              <a:srgbClr val="EDA711"/>
            </a:solidFill>
          </p:spPr>
        </p:sp>
        <p:sp>
          <p:nvSpPr>
            <p:cNvPr id="46" name="TextBox 46"/>
            <p:cNvSpPr txBox="1"/>
            <p:nvPr/>
          </p:nvSpPr>
          <p:spPr>
            <a:xfrm>
              <a:off x="0" y="-57150"/>
              <a:ext cx="1609487" cy="669619"/>
            </a:xfrm>
            <a:prstGeom prst="rect">
              <a:avLst/>
            </a:prstGeom>
          </p:spPr>
          <p:txBody>
            <a:bodyPr lIns="50800" tIns="50800" rIns="50800" bIns="50800" rtlCol="0" anchor="ctr"/>
            <a:lstStyle/>
            <a:p>
              <a:pPr algn="ctr">
                <a:lnSpc>
                  <a:spcPts val="2659"/>
                </a:lnSpc>
              </a:pPr>
              <a:endParaRPr/>
            </a:p>
          </p:txBody>
        </p:sp>
      </p:grpSp>
      <p:sp>
        <p:nvSpPr>
          <p:cNvPr id="47" name="Freeform 47"/>
          <p:cNvSpPr/>
          <p:nvPr/>
        </p:nvSpPr>
        <p:spPr>
          <a:xfrm>
            <a:off x="7910472" y="4012724"/>
            <a:ext cx="2599059" cy="2553576"/>
          </a:xfrm>
          <a:custGeom>
            <a:avLst/>
            <a:gdLst/>
            <a:ahLst/>
            <a:cxnLst/>
            <a:rect l="l" t="t" r="r" b="b"/>
            <a:pathLst>
              <a:path w="2599059" h="2553576">
                <a:moveTo>
                  <a:pt x="0" y="0"/>
                </a:moveTo>
                <a:lnTo>
                  <a:pt x="2599059" y="0"/>
                </a:lnTo>
                <a:lnTo>
                  <a:pt x="2599059" y="2553576"/>
                </a:lnTo>
                <a:lnTo>
                  <a:pt x="0" y="2553576"/>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48" name="TextBox 48"/>
          <p:cNvSpPr txBox="1"/>
          <p:nvPr/>
        </p:nvSpPr>
        <p:spPr>
          <a:xfrm>
            <a:off x="-4025353" y="-55558"/>
            <a:ext cx="16230600" cy="1202816"/>
          </a:xfrm>
          <a:prstGeom prst="rect">
            <a:avLst/>
          </a:prstGeom>
        </p:spPr>
        <p:txBody>
          <a:bodyPr lIns="0" tIns="0" rIns="0" bIns="0" rtlCol="0" anchor="t">
            <a:spAutoFit/>
          </a:bodyPr>
          <a:lstStyle/>
          <a:p>
            <a:pPr algn="ctr">
              <a:lnSpc>
                <a:spcPts val="9303"/>
              </a:lnSpc>
              <a:spcBef>
                <a:spcPct val="0"/>
              </a:spcBef>
            </a:pPr>
            <a:r>
              <a:rPr lang="en-US" sz="6645">
                <a:solidFill>
                  <a:srgbClr val="EDA711"/>
                </a:solidFill>
                <a:latin typeface="Poppins Ultra-Bold"/>
              </a:rPr>
              <a:t>MĂSURI DE SPRIJIN</a:t>
            </a:r>
          </a:p>
        </p:txBody>
      </p:sp>
      <p:sp>
        <p:nvSpPr>
          <p:cNvPr id="49" name="TextBox 49"/>
          <p:cNvSpPr txBox="1"/>
          <p:nvPr/>
        </p:nvSpPr>
        <p:spPr>
          <a:xfrm>
            <a:off x="671704" y="3318127"/>
            <a:ext cx="5525196" cy="879782"/>
          </a:xfrm>
          <a:prstGeom prst="rect">
            <a:avLst/>
          </a:prstGeom>
        </p:spPr>
        <p:txBody>
          <a:bodyPr lIns="0" tIns="0" rIns="0" bIns="0" rtlCol="0" anchor="t">
            <a:spAutoFit/>
          </a:bodyPr>
          <a:lstStyle/>
          <a:p>
            <a:pPr algn="ctr">
              <a:lnSpc>
                <a:spcPts val="3483"/>
              </a:lnSpc>
              <a:spcBef>
                <a:spcPct val="0"/>
              </a:spcBef>
            </a:pPr>
            <a:r>
              <a:rPr lang="en-US" sz="2487">
                <a:solidFill>
                  <a:srgbClr val="FFFFFF"/>
                </a:solidFill>
                <a:latin typeface="Poppins Ultra-Bold"/>
              </a:rPr>
              <a:t>consiliere de grup şi/sau individuală</a:t>
            </a:r>
          </a:p>
        </p:txBody>
      </p:sp>
      <p:sp>
        <p:nvSpPr>
          <p:cNvPr id="50" name="TextBox 50"/>
          <p:cNvSpPr txBox="1"/>
          <p:nvPr/>
        </p:nvSpPr>
        <p:spPr>
          <a:xfrm>
            <a:off x="671704" y="4836516"/>
            <a:ext cx="5670190" cy="1317932"/>
          </a:xfrm>
          <a:prstGeom prst="rect">
            <a:avLst/>
          </a:prstGeom>
        </p:spPr>
        <p:txBody>
          <a:bodyPr lIns="0" tIns="0" rIns="0" bIns="0" rtlCol="0" anchor="t">
            <a:spAutoFit/>
          </a:bodyPr>
          <a:lstStyle/>
          <a:p>
            <a:pPr algn="ctr">
              <a:lnSpc>
                <a:spcPts val="3483"/>
              </a:lnSpc>
              <a:spcBef>
                <a:spcPct val="0"/>
              </a:spcBef>
            </a:pPr>
            <a:r>
              <a:rPr lang="en-US" sz="2487">
                <a:solidFill>
                  <a:srgbClr val="FFFFFF"/>
                </a:solidFill>
                <a:latin typeface="Poppins Ultra-Bold"/>
              </a:rPr>
              <a:t>organizarea şi recomandarea participării la întâlnirile unui grup tematic de suport</a:t>
            </a:r>
          </a:p>
        </p:txBody>
      </p:sp>
      <p:sp>
        <p:nvSpPr>
          <p:cNvPr id="51" name="TextBox 51"/>
          <p:cNvSpPr txBox="1"/>
          <p:nvPr/>
        </p:nvSpPr>
        <p:spPr>
          <a:xfrm>
            <a:off x="549333" y="6867005"/>
            <a:ext cx="5884107" cy="3070532"/>
          </a:xfrm>
          <a:prstGeom prst="rect">
            <a:avLst/>
          </a:prstGeom>
        </p:spPr>
        <p:txBody>
          <a:bodyPr lIns="0" tIns="0" rIns="0" bIns="0" rtlCol="0" anchor="t">
            <a:spAutoFit/>
          </a:bodyPr>
          <a:lstStyle/>
          <a:p>
            <a:pPr algn="ctr">
              <a:lnSpc>
                <a:spcPts val="3483"/>
              </a:lnSpc>
              <a:spcBef>
                <a:spcPct val="0"/>
              </a:spcBef>
            </a:pPr>
            <a:r>
              <a:rPr lang="en-US" sz="2487">
                <a:solidFill>
                  <a:srgbClr val="FFFFFF"/>
                </a:solidFill>
                <a:latin typeface="Poppins Ultra-Bold"/>
              </a:rPr>
              <a:t>organizarea şi recomandarea participării copiilor implicaţi în situaţii de violenţă la activităţi de dezvoltare a abilităţilor socio-emoționale şi a strategiilor de autoreglare emoţională în momente de stres</a:t>
            </a:r>
          </a:p>
        </p:txBody>
      </p:sp>
      <p:sp>
        <p:nvSpPr>
          <p:cNvPr id="52" name="TextBox 52"/>
          <p:cNvSpPr txBox="1"/>
          <p:nvPr/>
        </p:nvSpPr>
        <p:spPr>
          <a:xfrm>
            <a:off x="11961223" y="2980980"/>
            <a:ext cx="5881652" cy="1317932"/>
          </a:xfrm>
          <a:prstGeom prst="rect">
            <a:avLst/>
          </a:prstGeom>
        </p:spPr>
        <p:txBody>
          <a:bodyPr lIns="0" tIns="0" rIns="0" bIns="0" rtlCol="0" anchor="t">
            <a:spAutoFit/>
          </a:bodyPr>
          <a:lstStyle/>
          <a:p>
            <a:pPr algn="ctr">
              <a:lnSpc>
                <a:spcPts val="3483"/>
              </a:lnSpc>
              <a:spcBef>
                <a:spcPct val="0"/>
              </a:spcBef>
            </a:pPr>
            <a:r>
              <a:rPr lang="en-US" sz="2487">
                <a:solidFill>
                  <a:srgbClr val="FFFFFF"/>
                </a:solidFill>
                <a:latin typeface="Poppins Ultra-Bold"/>
              </a:rPr>
              <a:t>referirea/recomandarea pentru intervenţie psihologică şi psihoterapeutică</a:t>
            </a:r>
          </a:p>
        </p:txBody>
      </p:sp>
      <p:sp>
        <p:nvSpPr>
          <p:cNvPr id="53" name="TextBox 53"/>
          <p:cNvSpPr txBox="1"/>
          <p:nvPr/>
        </p:nvSpPr>
        <p:spPr>
          <a:xfrm>
            <a:off x="11930362" y="7305155"/>
            <a:ext cx="5734824" cy="2194232"/>
          </a:xfrm>
          <a:prstGeom prst="rect">
            <a:avLst/>
          </a:prstGeom>
        </p:spPr>
        <p:txBody>
          <a:bodyPr lIns="0" tIns="0" rIns="0" bIns="0" rtlCol="0" anchor="t">
            <a:spAutoFit/>
          </a:bodyPr>
          <a:lstStyle/>
          <a:p>
            <a:pPr algn="ctr">
              <a:lnSpc>
                <a:spcPts val="3483"/>
              </a:lnSpc>
              <a:spcBef>
                <a:spcPct val="0"/>
              </a:spcBef>
            </a:pPr>
            <a:r>
              <a:rPr lang="en-US" sz="2487">
                <a:solidFill>
                  <a:srgbClr val="FFFFFF"/>
                </a:solidFill>
                <a:latin typeface="Poppins Ultra-Bold"/>
              </a:rPr>
              <a:t>activităţi de combatere a discursului instigator la ură, a discriminării, a marginalizării, a normelor sociale care favorizează violenţa</a:t>
            </a:r>
          </a:p>
        </p:txBody>
      </p:sp>
      <p:sp>
        <p:nvSpPr>
          <p:cNvPr id="54" name="TextBox 54"/>
          <p:cNvSpPr txBox="1"/>
          <p:nvPr/>
        </p:nvSpPr>
        <p:spPr>
          <a:xfrm>
            <a:off x="11846285" y="4548948"/>
            <a:ext cx="5818901" cy="2194232"/>
          </a:xfrm>
          <a:prstGeom prst="rect">
            <a:avLst/>
          </a:prstGeom>
        </p:spPr>
        <p:txBody>
          <a:bodyPr lIns="0" tIns="0" rIns="0" bIns="0" rtlCol="0" anchor="t">
            <a:spAutoFit/>
          </a:bodyPr>
          <a:lstStyle/>
          <a:p>
            <a:pPr algn="ctr">
              <a:lnSpc>
                <a:spcPts val="3483"/>
              </a:lnSpc>
              <a:spcBef>
                <a:spcPct val="0"/>
              </a:spcBef>
            </a:pPr>
            <a:r>
              <a:rPr lang="en-US" sz="2487">
                <a:solidFill>
                  <a:srgbClr val="FFFFFF"/>
                </a:solidFill>
                <a:latin typeface="Poppins Ultra-Bold"/>
              </a:rPr>
              <a:t>identificarea resurselor pentru angajarea unui terapeut care să asiste copilul victimă sau autor pe parcursul unei perioade de timp - servicii de tip shadow</a:t>
            </a:r>
          </a:p>
        </p:txBody>
      </p:sp>
      <p:grpSp>
        <p:nvGrpSpPr>
          <p:cNvPr id="55" name="Group 55"/>
          <p:cNvGrpSpPr/>
          <p:nvPr/>
        </p:nvGrpSpPr>
        <p:grpSpPr>
          <a:xfrm>
            <a:off x="6807692" y="7960437"/>
            <a:ext cx="4672616" cy="2074890"/>
            <a:chOff x="0" y="0"/>
            <a:chExt cx="1230648" cy="546473"/>
          </a:xfrm>
        </p:grpSpPr>
        <p:sp>
          <p:nvSpPr>
            <p:cNvPr id="56" name="Freeform 56"/>
            <p:cNvSpPr/>
            <p:nvPr/>
          </p:nvSpPr>
          <p:spPr>
            <a:xfrm>
              <a:off x="0" y="0"/>
              <a:ext cx="1230648" cy="546473"/>
            </a:xfrm>
            <a:custGeom>
              <a:avLst/>
              <a:gdLst/>
              <a:ahLst/>
              <a:cxnLst/>
              <a:rect l="l" t="t" r="r" b="b"/>
              <a:pathLst>
                <a:path w="1230648" h="546473">
                  <a:moveTo>
                    <a:pt x="0" y="0"/>
                  </a:moveTo>
                  <a:lnTo>
                    <a:pt x="1230648" y="0"/>
                  </a:lnTo>
                  <a:lnTo>
                    <a:pt x="1230648" y="546473"/>
                  </a:lnTo>
                  <a:lnTo>
                    <a:pt x="0" y="546473"/>
                  </a:lnTo>
                  <a:close/>
                </a:path>
              </a:pathLst>
            </a:custGeom>
            <a:solidFill>
              <a:srgbClr val="EDA711"/>
            </a:solidFill>
          </p:spPr>
        </p:sp>
        <p:sp>
          <p:nvSpPr>
            <p:cNvPr id="57" name="TextBox 57"/>
            <p:cNvSpPr txBox="1"/>
            <p:nvPr/>
          </p:nvSpPr>
          <p:spPr>
            <a:xfrm>
              <a:off x="0" y="-57150"/>
              <a:ext cx="1230648" cy="603623"/>
            </a:xfrm>
            <a:prstGeom prst="rect">
              <a:avLst/>
            </a:prstGeom>
          </p:spPr>
          <p:txBody>
            <a:bodyPr lIns="50800" tIns="50800" rIns="50800" bIns="50800" rtlCol="0" anchor="ctr"/>
            <a:lstStyle/>
            <a:p>
              <a:pPr algn="ctr">
                <a:lnSpc>
                  <a:spcPts val="2659"/>
                </a:lnSpc>
              </a:pPr>
              <a:endParaRPr/>
            </a:p>
          </p:txBody>
        </p:sp>
      </p:grpSp>
      <p:sp>
        <p:nvSpPr>
          <p:cNvPr id="58" name="TextBox 58"/>
          <p:cNvSpPr txBox="1"/>
          <p:nvPr/>
        </p:nvSpPr>
        <p:spPr>
          <a:xfrm>
            <a:off x="6775391" y="8149788"/>
            <a:ext cx="4869220" cy="1756082"/>
          </a:xfrm>
          <a:prstGeom prst="rect">
            <a:avLst/>
          </a:prstGeom>
        </p:spPr>
        <p:txBody>
          <a:bodyPr lIns="0" tIns="0" rIns="0" bIns="0" rtlCol="0" anchor="t">
            <a:spAutoFit/>
          </a:bodyPr>
          <a:lstStyle/>
          <a:p>
            <a:pPr algn="ctr">
              <a:lnSpc>
                <a:spcPts val="3483"/>
              </a:lnSpc>
              <a:spcBef>
                <a:spcPct val="0"/>
              </a:spcBef>
            </a:pPr>
            <a:r>
              <a:rPr lang="en-US" sz="2487">
                <a:solidFill>
                  <a:srgbClr val="FFFFFF"/>
                </a:solidFill>
                <a:latin typeface="Poppins Ultra-Bold"/>
              </a:rPr>
              <a:t>activităţi de mediere a conflictelor, prin abordări restaurative - excepţie victimele violenţei de gen</a:t>
            </a:r>
          </a:p>
        </p:txBody>
      </p:sp>
      <p:grpSp>
        <p:nvGrpSpPr>
          <p:cNvPr id="59" name="Group 59"/>
          <p:cNvGrpSpPr/>
          <p:nvPr/>
        </p:nvGrpSpPr>
        <p:grpSpPr>
          <a:xfrm>
            <a:off x="5124642" y="1194090"/>
            <a:ext cx="8088958" cy="1675368"/>
            <a:chOff x="0" y="0"/>
            <a:chExt cx="2130425" cy="441249"/>
          </a:xfrm>
        </p:grpSpPr>
        <p:sp>
          <p:nvSpPr>
            <p:cNvPr id="60" name="Freeform 60"/>
            <p:cNvSpPr/>
            <p:nvPr/>
          </p:nvSpPr>
          <p:spPr>
            <a:xfrm>
              <a:off x="0" y="0"/>
              <a:ext cx="2130425" cy="441249"/>
            </a:xfrm>
            <a:custGeom>
              <a:avLst/>
              <a:gdLst/>
              <a:ahLst/>
              <a:cxnLst/>
              <a:rect l="l" t="t" r="r" b="b"/>
              <a:pathLst>
                <a:path w="2130425" h="441249">
                  <a:moveTo>
                    <a:pt x="0" y="0"/>
                  </a:moveTo>
                  <a:lnTo>
                    <a:pt x="2130425" y="0"/>
                  </a:lnTo>
                  <a:lnTo>
                    <a:pt x="2130425" y="441249"/>
                  </a:lnTo>
                  <a:lnTo>
                    <a:pt x="0" y="441249"/>
                  </a:lnTo>
                  <a:close/>
                </a:path>
              </a:pathLst>
            </a:custGeom>
            <a:solidFill>
              <a:srgbClr val="EDA711"/>
            </a:solidFill>
          </p:spPr>
        </p:sp>
        <p:sp>
          <p:nvSpPr>
            <p:cNvPr id="61" name="TextBox 61"/>
            <p:cNvSpPr txBox="1"/>
            <p:nvPr/>
          </p:nvSpPr>
          <p:spPr>
            <a:xfrm>
              <a:off x="0" y="-57150"/>
              <a:ext cx="2130425" cy="498399"/>
            </a:xfrm>
            <a:prstGeom prst="rect">
              <a:avLst/>
            </a:prstGeom>
          </p:spPr>
          <p:txBody>
            <a:bodyPr lIns="50800" tIns="50800" rIns="50800" bIns="50800" rtlCol="0" anchor="ctr"/>
            <a:lstStyle/>
            <a:p>
              <a:pPr algn="ctr">
                <a:lnSpc>
                  <a:spcPts val="2659"/>
                </a:lnSpc>
              </a:pPr>
              <a:endParaRPr/>
            </a:p>
          </p:txBody>
        </p:sp>
      </p:grpSp>
      <p:sp>
        <p:nvSpPr>
          <p:cNvPr id="62" name="TextBox 62"/>
          <p:cNvSpPr txBox="1"/>
          <p:nvPr/>
        </p:nvSpPr>
        <p:spPr>
          <a:xfrm>
            <a:off x="5260859" y="1320157"/>
            <a:ext cx="7952740" cy="1263322"/>
          </a:xfrm>
          <a:prstGeom prst="rect">
            <a:avLst/>
          </a:prstGeom>
        </p:spPr>
        <p:txBody>
          <a:bodyPr lIns="0" tIns="0" rIns="0" bIns="0" rtlCol="0" anchor="t">
            <a:spAutoFit/>
          </a:bodyPr>
          <a:lstStyle/>
          <a:p>
            <a:pPr algn="ctr">
              <a:lnSpc>
                <a:spcPts val="3343"/>
              </a:lnSpc>
              <a:spcBef>
                <a:spcPct val="0"/>
              </a:spcBef>
            </a:pPr>
            <a:r>
              <a:rPr lang="en-US" sz="2387">
                <a:solidFill>
                  <a:srgbClr val="FFFFFF"/>
                </a:solidFill>
                <a:latin typeface="Poppins Ultra-Bold"/>
              </a:rPr>
              <a:t>transferul la o altă clasă/formaţiune de studiu, în cazul elevilor victime ale unor situaţii de violenţă, la solicitarea părinţilor/reprezentanţilor legali</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620937" y="2449418"/>
            <a:ext cx="5162197" cy="5162197"/>
            <a:chOff x="0" y="0"/>
            <a:chExt cx="812800" cy="812800"/>
          </a:xfrm>
        </p:grpSpPr>
        <p:sp>
          <p:nvSpPr>
            <p:cNvPr id="3" name="Freeform 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DA711"/>
            </a:solidFill>
            <a:ln w="152400" cap="sq">
              <a:solidFill>
                <a:srgbClr val="1B2C4E"/>
              </a:solidFill>
              <a:prstDash val="solid"/>
              <a:miter/>
            </a:ln>
          </p:spPr>
        </p:sp>
        <p:sp>
          <p:nvSpPr>
            <p:cNvPr id="4" name="TextBox 4"/>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4787618" y="2449418"/>
            <a:ext cx="1548250" cy="1548250"/>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DA711"/>
            </a:solidFill>
          </p:spPr>
        </p:sp>
        <p:sp>
          <p:nvSpPr>
            <p:cNvPr id="7" name="TextBox 7"/>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a:off x="4787618" y="5831303"/>
            <a:ext cx="1548250" cy="1548250"/>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DA711"/>
            </a:solidFill>
          </p:spPr>
        </p:sp>
        <p:sp>
          <p:nvSpPr>
            <p:cNvPr id="10" name="TextBox 10"/>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11" name="Group 11"/>
          <p:cNvGrpSpPr/>
          <p:nvPr/>
        </p:nvGrpSpPr>
        <p:grpSpPr>
          <a:xfrm>
            <a:off x="11953902" y="5831303"/>
            <a:ext cx="1548250" cy="1548250"/>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DA711"/>
            </a:solidFill>
          </p:spPr>
        </p:sp>
        <p:sp>
          <p:nvSpPr>
            <p:cNvPr id="13" name="TextBox 13"/>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14" name="Group 14"/>
          <p:cNvGrpSpPr/>
          <p:nvPr/>
        </p:nvGrpSpPr>
        <p:grpSpPr>
          <a:xfrm>
            <a:off x="11953902" y="2449418"/>
            <a:ext cx="1548250" cy="1548250"/>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DA711"/>
            </a:solidFill>
          </p:spPr>
        </p:sp>
        <p:sp>
          <p:nvSpPr>
            <p:cNvPr id="16" name="TextBox 16"/>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17" name="Group 17"/>
          <p:cNvGrpSpPr/>
          <p:nvPr/>
        </p:nvGrpSpPr>
        <p:grpSpPr>
          <a:xfrm>
            <a:off x="8427910" y="7826517"/>
            <a:ext cx="1548250" cy="1548250"/>
            <a:chOff x="0" y="0"/>
            <a:chExt cx="812800" cy="812800"/>
          </a:xfrm>
        </p:grpSpPr>
        <p:sp>
          <p:nvSpPr>
            <p:cNvPr id="18" name="Freeform 1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DA711"/>
            </a:solidFill>
          </p:spPr>
        </p:sp>
        <p:sp>
          <p:nvSpPr>
            <p:cNvPr id="19" name="TextBox 19"/>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sp>
        <p:nvSpPr>
          <p:cNvPr id="20" name="Freeform 20"/>
          <p:cNvSpPr/>
          <p:nvPr/>
        </p:nvSpPr>
        <p:spPr>
          <a:xfrm>
            <a:off x="7087485" y="2949799"/>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21" name="TextBox 21"/>
          <p:cNvSpPr txBox="1"/>
          <p:nvPr/>
        </p:nvSpPr>
        <p:spPr>
          <a:xfrm>
            <a:off x="6076441" y="453619"/>
            <a:ext cx="6251189" cy="1289489"/>
          </a:xfrm>
          <a:prstGeom prst="rect">
            <a:avLst/>
          </a:prstGeom>
        </p:spPr>
        <p:txBody>
          <a:bodyPr lIns="0" tIns="0" rIns="0" bIns="0" rtlCol="0" anchor="t">
            <a:spAutoFit/>
          </a:bodyPr>
          <a:lstStyle/>
          <a:p>
            <a:pPr algn="ctr">
              <a:lnSpc>
                <a:spcPts val="10012"/>
              </a:lnSpc>
              <a:spcBef>
                <a:spcPct val="0"/>
              </a:spcBef>
            </a:pPr>
            <a:r>
              <a:rPr lang="en-US" sz="7151">
                <a:solidFill>
                  <a:srgbClr val="D6801C"/>
                </a:solidFill>
                <a:latin typeface="Poppins Ultra-Bold"/>
              </a:rPr>
              <a:t>SANCȚIUNI</a:t>
            </a:r>
          </a:p>
        </p:txBody>
      </p:sp>
      <p:sp>
        <p:nvSpPr>
          <p:cNvPr id="22" name="TextBox 22"/>
          <p:cNvSpPr txBox="1"/>
          <p:nvPr/>
        </p:nvSpPr>
        <p:spPr>
          <a:xfrm>
            <a:off x="1163702" y="2236869"/>
            <a:ext cx="3461992" cy="509366"/>
          </a:xfrm>
          <a:prstGeom prst="rect">
            <a:avLst/>
          </a:prstGeom>
        </p:spPr>
        <p:txBody>
          <a:bodyPr lIns="0" tIns="0" rIns="0" bIns="0" rtlCol="0" anchor="t">
            <a:spAutoFit/>
          </a:bodyPr>
          <a:lstStyle/>
          <a:p>
            <a:pPr algn="r">
              <a:lnSpc>
                <a:spcPts val="3949"/>
              </a:lnSpc>
              <a:spcBef>
                <a:spcPct val="0"/>
              </a:spcBef>
            </a:pPr>
            <a:r>
              <a:rPr lang="en-US" sz="2821">
                <a:solidFill>
                  <a:srgbClr val="D6801C"/>
                </a:solidFill>
                <a:latin typeface="Poppins Ultra-Bold"/>
              </a:rPr>
              <a:t>ATENȚIONARE</a:t>
            </a:r>
          </a:p>
        </p:txBody>
      </p:sp>
      <p:sp>
        <p:nvSpPr>
          <p:cNvPr id="23" name="TextBox 23"/>
          <p:cNvSpPr txBox="1"/>
          <p:nvPr/>
        </p:nvSpPr>
        <p:spPr>
          <a:xfrm>
            <a:off x="1163702" y="5745578"/>
            <a:ext cx="3461992" cy="509366"/>
          </a:xfrm>
          <a:prstGeom prst="rect">
            <a:avLst/>
          </a:prstGeom>
        </p:spPr>
        <p:txBody>
          <a:bodyPr lIns="0" tIns="0" rIns="0" bIns="0" rtlCol="0" anchor="t">
            <a:spAutoFit/>
          </a:bodyPr>
          <a:lstStyle/>
          <a:p>
            <a:pPr algn="r">
              <a:lnSpc>
                <a:spcPts val="3949"/>
              </a:lnSpc>
              <a:spcBef>
                <a:spcPct val="0"/>
              </a:spcBef>
            </a:pPr>
            <a:r>
              <a:rPr lang="en-US" sz="2821">
                <a:solidFill>
                  <a:srgbClr val="D6801C"/>
                </a:solidFill>
                <a:latin typeface="Poppins Ultra-Bold"/>
              </a:rPr>
              <a:t>RETRAGERE BURSĂ</a:t>
            </a:r>
          </a:p>
        </p:txBody>
      </p:sp>
      <p:sp>
        <p:nvSpPr>
          <p:cNvPr id="24" name="TextBox 24"/>
          <p:cNvSpPr txBox="1"/>
          <p:nvPr/>
        </p:nvSpPr>
        <p:spPr>
          <a:xfrm>
            <a:off x="13664077" y="2236869"/>
            <a:ext cx="4277561" cy="509366"/>
          </a:xfrm>
          <a:prstGeom prst="rect">
            <a:avLst/>
          </a:prstGeom>
        </p:spPr>
        <p:txBody>
          <a:bodyPr lIns="0" tIns="0" rIns="0" bIns="0" rtlCol="0" anchor="t">
            <a:spAutoFit/>
          </a:bodyPr>
          <a:lstStyle/>
          <a:p>
            <a:pPr>
              <a:lnSpc>
                <a:spcPts val="3949"/>
              </a:lnSpc>
              <a:spcBef>
                <a:spcPct val="0"/>
              </a:spcBef>
            </a:pPr>
            <a:r>
              <a:rPr lang="en-US" sz="2821">
                <a:solidFill>
                  <a:srgbClr val="D6801C"/>
                </a:solidFill>
                <a:latin typeface="Poppins Ultra-Bold"/>
              </a:rPr>
              <a:t>MUTARE/SUSPENDARE</a:t>
            </a:r>
          </a:p>
        </p:txBody>
      </p:sp>
      <p:sp>
        <p:nvSpPr>
          <p:cNvPr id="25" name="TextBox 25"/>
          <p:cNvSpPr txBox="1"/>
          <p:nvPr/>
        </p:nvSpPr>
        <p:spPr>
          <a:xfrm>
            <a:off x="13664077" y="5321937"/>
            <a:ext cx="3461992" cy="509366"/>
          </a:xfrm>
          <a:prstGeom prst="rect">
            <a:avLst/>
          </a:prstGeom>
        </p:spPr>
        <p:txBody>
          <a:bodyPr lIns="0" tIns="0" rIns="0" bIns="0" rtlCol="0" anchor="t">
            <a:spAutoFit/>
          </a:bodyPr>
          <a:lstStyle/>
          <a:p>
            <a:pPr>
              <a:lnSpc>
                <a:spcPts val="3949"/>
              </a:lnSpc>
              <a:spcBef>
                <a:spcPct val="0"/>
              </a:spcBef>
            </a:pPr>
            <a:r>
              <a:rPr lang="en-US" sz="2821">
                <a:solidFill>
                  <a:srgbClr val="D6801C"/>
                </a:solidFill>
                <a:latin typeface="Poppins Ultra-Bold"/>
              </a:rPr>
              <a:t>EXMATRICULARE</a:t>
            </a:r>
          </a:p>
        </p:txBody>
      </p:sp>
      <p:sp>
        <p:nvSpPr>
          <p:cNvPr id="26" name="TextBox 26"/>
          <p:cNvSpPr txBox="1"/>
          <p:nvPr/>
        </p:nvSpPr>
        <p:spPr>
          <a:xfrm>
            <a:off x="576189" y="2733550"/>
            <a:ext cx="4049505" cy="1235920"/>
          </a:xfrm>
          <a:prstGeom prst="rect">
            <a:avLst/>
          </a:prstGeom>
        </p:spPr>
        <p:txBody>
          <a:bodyPr lIns="0" tIns="0" rIns="0" bIns="0" rtlCol="0" anchor="t">
            <a:spAutoFit/>
          </a:bodyPr>
          <a:lstStyle/>
          <a:p>
            <a:pPr algn="just">
              <a:lnSpc>
                <a:spcPts val="3278"/>
              </a:lnSpc>
            </a:pPr>
            <a:r>
              <a:rPr lang="en-US" sz="2341">
                <a:solidFill>
                  <a:srgbClr val="000000"/>
                </a:solidFill>
                <a:latin typeface="Poppins Medium"/>
              </a:rPr>
              <a:t>-observaţie individuală;</a:t>
            </a:r>
          </a:p>
          <a:p>
            <a:pPr algn="just">
              <a:lnSpc>
                <a:spcPts val="3278"/>
              </a:lnSpc>
            </a:pPr>
            <a:r>
              <a:rPr lang="en-US" sz="2341">
                <a:solidFill>
                  <a:srgbClr val="000000"/>
                </a:solidFill>
                <a:latin typeface="Poppins Medium"/>
              </a:rPr>
              <a:t>-mustrare scrisă;</a:t>
            </a:r>
          </a:p>
          <a:p>
            <a:pPr>
              <a:lnSpc>
                <a:spcPts val="3278"/>
              </a:lnSpc>
              <a:spcBef>
                <a:spcPct val="0"/>
              </a:spcBef>
            </a:pPr>
            <a:endParaRPr lang="en-US" sz="2341">
              <a:solidFill>
                <a:srgbClr val="000000"/>
              </a:solidFill>
              <a:latin typeface="Poppins Medium"/>
            </a:endParaRPr>
          </a:p>
        </p:txBody>
      </p:sp>
      <p:sp>
        <p:nvSpPr>
          <p:cNvPr id="27" name="TextBox 27"/>
          <p:cNvSpPr txBox="1"/>
          <p:nvPr/>
        </p:nvSpPr>
        <p:spPr>
          <a:xfrm>
            <a:off x="576189" y="6245344"/>
            <a:ext cx="4049505" cy="1571835"/>
          </a:xfrm>
          <a:prstGeom prst="rect">
            <a:avLst/>
          </a:prstGeom>
        </p:spPr>
        <p:txBody>
          <a:bodyPr lIns="0" tIns="0" rIns="0" bIns="0" rtlCol="0" anchor="t">
            <a:spAutoFit/>
          </a:bodyPr>
          <a:lstStyle/>
          <a:p>
            <a:pPr algn="just">
              <a:lnSpc>
                <a:spcPts val="3138"/>
              </a:lnSpc>
              <a:spcBef>
                <a:spcPct val="0"/>
              </a:spcBef>
            </a:pPr>
            <a:r>
              <a:rPr lang="en-US" sz="2241">
                <a:solidFill>
                  <a:srgbClr val="000000"/>
                </a:solidFill>
                <a:latin typeface="Poppins Medium"/>
              </a:rPr>
              <a:t>retragerea temporară sau pe durata întregului an şcolar a burselor de care beneficiază elevul</a:t>
            </a:r>
          </a:p>
        </p:txBody>
      </p:sp>
      <p:sp>
        <p:nvSpPr>
          <p:cNvPr id="28" name="TextBox 28"/>
          <p:cNvSpPr txBox="1"/>
          <p:nvPr/>
        </p:nvSpPr>
        <p:spPr>
          <a:xfrm>
            <a:off x="13502152" y="5850517"/>
            <a:ext cx="4620646" cy="4305510"/>
          </a:xfrm>
          <a:prstGeom prst="rect">
            <a:avLst/>
          </a:prstGeom>
        </p:spPr>
        <p:txBody>
          <a:bodyPr lIns="0" tIns="0" rIns="0" bIns="0" rtlCol="0" anchor="t">
            <a:spAutoFit/>
          </a:bodyPr>
          <a:lstStyle/>
          <a:p>
            <a:pPr algn="just">
              <a:lnSpc>
                <a:spcPts val="3138"/>
              </a:lnSpc>
            </a:pPr>
            <a:r>
              <a:rPr lang="en-US" sz="2241">
                <a:solidFill>
                  <a:srgbClr val="000000"/>
                </a:solidFill>
                <a:latin typeface="Poppins Medium"/>
              </a:rPr>
              <a:t>-exmatricularea cu drept de reînscriere, în anul şcolar următor, în aceeaşi unitate de învăţământ;</a:t>
            </a:r>
          </a:p>
          <a:p>
            <a:pPr algn="just">
              <a:lnSpc>
                <a:spcPts val="3138"/>
              </a:lnSpc>
            </a:pPr>
            <a:r>
              <a:rPr lang="en-US" sz="2241">
                <a:solidFill>
                  <a:srgbClr val="000000"/>
                </a:solidFill>
                <a:latin typeface="Poppins Medium"/>
              </a:rPr>
              <a:t>-exmatricularea cu drept de reînscriere, în anul şcolar următor, în altă unitate de învăţământ;</a:t>
            </a:r>
          </a:p>
          <a:p>
            <a:pPr algn="just">
              <a:lnSpc>
                <a:spcPts val="3138"/>
              </a:lnSpc>
              <a:spcBef>
                <a:spcPct val="0"/>
              </a:spcBef>
            </a:pPr>
            <a:r>
              <a:rPr lang="en-US" sz="2241">
                <a:solidFill>
                  <a:srgbClr val="000000"/>
                </a:solidFill>
                <a:latin typeface="Poppins"/>
              </a:rPr>
              <a:t>-e</a:t>
            </a:r>
            <a:r>
              <a:rPr lang="en-US" sz="2241">
                <a:solidFill>
                  <a:srgbClr val="000000"/>
                </a:solidFill>
                <a:latin typeface="Poppins Medium"/>
              </a:rPr>
              <a:t>xmatricularea fără drept de reînscriere pentru elevii din învăţământul postliceal</a:t>
            </a:r>
          </a:p>
        </p:txBody>
      </p:sp>
      <p:sp>
        <p:nvSpPr>
          <p:cNvPr id="29" name="TextBox 29"/>
          <p:cNvSpPr txBox="1"/>
          <p:nvPr/>
        </p:nvSpPr>
        <p:spPr>
          <a:xfrm>
            <a:off x="13664077" y="2759749"/>
            <a:ext cx="4049505" cy="1962360"/>
          </a:xfrm>
          <a:prstGeom prst="rect">
            <a:avLst/>
          </a:prstGeom>
        </p:spPr>
        <p:txBody>
          <a:bodyPr lIns="0" tIns="0" rIns="0" bIns="0" rtlCol="0" anchor="t">
            <a:spAutoFit/>
          </a:bodyPr>
          <a:lstStyle/>
          <a:p>
            <a:pPr algn="just">
              <a:lnSpc>
                <a:spcPts val="3138"/>
              </a:lnSpc>
            </a:pPr>
            <a:r>
              <a:rPr lang="en-US" sz="2241">
                <a:solidFill>
                  <a:srgbClr val="000000"/>
                </a:solidFill>
                <a:latin typeface="Poppins Medium"/>
              </a:rPr>
              <a:t>-mutarea disciplinară la o clasă paralelă din aceeaşi unitate de învăţământ;</a:t>
            </a:r>
          </a:p>
          <a:p>
            <a:pPr algn="just">
              <a:lnSpc>
                <a:spcPts val="3138"/>
              </a:lnSpc>
              <a:spcBef>
                <a:spcPct val="0"/>
              </a:spcBef>
            </a:pPr>
            <a:r>
              <a:rPr lang="en-US" sz="2241">
                <a:solidFill>
                  <a:srgbClr val="000000"/>
                </a:solidFill>
                <a:latin typeface="Poppins Medium"/>
              </a:rPr>
              <a:t>suspendarea elevului pe o durată limitată de timp</a:t>
            </a:r>
          </a:p>
        </p:txBody>
      </p:sp>
      <p:sp>
        <p:nvSpPr>
          <p:cNvPr id="30" name="TextBox 30"/>
          <p:cNvSpPr txBox="1"/>
          <p:nvPr/>
        </p:nvSpPr>
        <p:spPr>
          <a:xfrm>
            <a:off x="5791129" y="9527167"/>
            <a:ext cx="4049505" cy="400260"/>
          </a:xfrm>
          <a:prstGeom prst="rect">
            <a:avLst/>
          </a:prstGeom>
        </p:spPr>
        <p:txBody>
          <a:bodyPr lIns="0" tIns="0" rIns="0" bIns="0" rtlCol="0" anchor="t">
            <a:spAutoFit/>
          </a:bodyPr>
          <a:lstStyle/>
          <a:p>
            <a:pPr>
              <a:lnSpc>
                <a:spcPts val="3138"/>
              </a:lnSpc>
              <a:spcBef>
                <a:spcPct val="0"/>
              </a:spcBef>
            </a:pPr>
            <a:r>
              <a:rPr lang="en-US" sz="2241">
                <a:solidFill>
                  <a:srgbClr val="000000"/>
                </a:solidFill>
                <a:latin typeface="Poppins Medium"/>
              </a:rPr>
              <a:t>preavizul de exmatriculare</a:t>
            </a:r>
          </a:p>
        </p:txBody>
      </p:sp>
      <p:sp>
        <p:nvSpPr>
          <p:cNvPr id="31" name="TextBox 31"/>
          <p:cNvSpPr txBox="1"/>
          <p:nvPr/>
        </p:nvSpPr>
        <p:spPr>
          <a:xfrm>
            <a:off x="4787618" y="8865401"/>
            <a:ext cx="3461992" cy="509366"/>
          </a:xfrm>
          <a:prstGeom prst="rect">
            <a:avLst/>
          </a:prstGeom>
        </p:spPr>
        <p:txBody>
          <a:bodyPr lIns="0" tIns="0" rIns="0" bIns="0" rtlCol="0" anchor="t">
            <a:spAutoFit/>
          </a:bodyPr>
          <a:lstStyle/>
          <a:p>
            <a:pPr algn="r">
              <a:lnSpc>
                <a:spcPts val="3949"/>
              </a:lnSpc>
              <a:spcBef>
                <a:spcPct val="0"/>
              </a:spcBef>
            </a:pPr>
            <a:r>
              <a:rPr lang="en-US" sz="2821">
                <a:solidFill>
                  <a:srgbClr val="D6801C"/>
                </a:solidFill>
                <a:latin typeface="Poppins Ultra-Bold"/>
              </a:rPr>
              <a:t>PREAVIZ</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88888" y="1757486"/>
            <a:ext cx="6817181" cy="6817181"/>
            <a:chOff x="0" y="0"/>
            <a:chExt cx="837653" cy="837653"/>
          </a:xfrm>
        </p:grpSpPr>
        <p:sp>
          <p:nvSpPr>
            <p:cNvPr id="3" name="Freeform 3"/>
            <p:cNvSpPr/>
            <p:nvPr/>
          </p:nvSpPr>
          <p:spPr>
            <a:xfrm>
              <a:off x="0" y="0"/>
              <a:ext cx="837653" cy="837653"/>
            </a:xfrm>
            <a:custGeom>
              <a:avLst/>
              <a:gdLst/>
              <a:ahLst/>
              <a:cxnLst/>
              <a:rect l="l" t="t" r="r" b="b"/>
              <a:pathLst>
                <a:path w="837653" h="837653">
                  <a:moveTo>
                    <a:pt x="418826" y="0"/>
                  </a:moveTo>
                  <a:cubicBezTo>
                    <a:pt x="187515" y="0"/>
                    <a:pt x="0" y="187515"/>
                    <a:pt x="0" y="418826"/>
                  </a:cubicBezTo>
                  <a:cubicBezTo>
                    <a:pt x="0" y="650138"/>
                    <a:pt x="187515" y="837653"/>
                    <a:pt x="418826" y="837653"/>
                  </a:cubicBezTo>
                  <a:cubicBezTo>
                    <a:pt x="650138" y="837653"/>
                    <a:pt x="837653" y="650138"/>
                    <a:pt x="837653" y="418826"/>
                  </a:cubicBezTo>
                  <a:cubicBezTo>
                    <a:pt x="837653" y="187515"/>
                    <a:pt x="650138" y="0"/>
                    <a:pt x="418826" y="0"/>
                  </a:cubicBezTo>
                  <a:close/>
                </a:path>
              </a:pathLst>
            </a:custGeom>
            <a:solidFill>
              <a:srgbClr val="F5AF19"/>
            </a:solidFill>
          </p:spPr>
        </p:sp>
        <p:sp>
          <p:nvSpPr>
            <p:cNvPr id="4" name="TextBox 4"/>
            <p:cNvSpPr txBox="1"/>
            <p:nvPr/>
          </p:nvSpPr>
          <p:spPr>
            <a:xfrm>
              <a:off x="78530" y="21380"/>
              <a:ext cx="680593" cy="737743"/>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a:off x="1287279" y="2055878"/>
            <a:ext cx="6220398" cy="6220398"/>
          </a:xfrm>
          <a:custGeom>
            <a:avLst/>
            <a:gdLst/>
            <a:ahLst/>
            <a:cxnLst/>
            <a:rect l="l" t="t" r="r" b="b"/>
            <a:pathLst>
              <a:path w="6220398" h="6220398">
                <a:moveTo>
                  <a:pt x="0" y="0"/>
                </a:moveTo>
                <a:lnTo>
                  <a:pt x="6220398" y="0"/>
                </a:lnTo>
                <a:lnTo>
                  <a:pt x="6220398" y="6220397"/>
                </a:lnTo>
                <a:lnTo>
                  <a:pt x="0" y="622039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6" name="Freeform 6"/>
          <p:cNvSpPr/>
          <p:nvPr/>
        </p:nvSpPr>
        <p:spPr>
          <a:xfrm>
            <a:off x="1462087" y="2138378"/>
            <a:ext cx="6055396" cy="6055396"/>
          </a:xfrm>
          <a:custGeom>
            <a:avLst/>
            <a:gdLst/>
            <a:ahLst/>
            <a:cxnLst/>
            <a:rect l="l" t="t" r="r" b="b"/>
            <a:pathLst>
              <a:path w="6055396" h="6055396">
                <a:moveTo>
                  <a:pt x="0" y="0"/>
                </a:moveTo>
                <a:lnTo>
                  <a:pt x="6055397" y="0"/>
                </a:lnTo>
                <a:lnTo>
                  <a:pt x="6055397" y="6055397"/>
                </a:lnTo>
                <a:lnTo>
                  <a:pt x="0" y="605539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nvGrpSpPr>
          <p:cNvPr id="7" name="Group 7"/>
          <p:cNvGrpSpPr/>
          <p:nvPr/>
        </p:nvGrpSpPr>
        <p:grpSpPr>
          <a:xfrm>
            <a:off x="1519823" y="2399664"/>
            <a:ext cx="5805876" cy="5532824"/>
            <a:chOff x="0" y="0"/>
            <a:chExt cx="852913" cy="812800"/>
          </a:xfrm>
        </p:grpSpPr>
        <p:sp>
          <p:nvSpPr>
            <p:cNvPr id="8" name="Freeform 8"/>
            <p:cNvSpPr/>
            <p:nvPr/>
          </p:nvSpPr>
          <p:spPr>
            <a:xfrm>
              <a:off x="0" y="0"/>
              <a:ext cx="852913" cy="812800"/>
            </a:xfrm>
            <a:custGeom>
              <a:avLst/>
              <a:gdLst/>
              <a:ahLst/>
              <a:cxnLst/>
              <a:rect l="l" t="t" r="r" b="b"/>
              <a:pathLst>
                <a:path w="852913" h="812800">
                  <a:moveTo>
                    <a:pt x="426456" y="0"/>
                  </a:moveTo>
                  <a:cubicBezTo>
                    <a:pt x="190931" y="0"/>
                    <a:pt x="0" y="181951"/>
                    <a:pt x="0" y="406400"/>
                  </a:cubicBezTo>
                  <a:cubicBezTo>
                    <a:pt x="0" y="630849"/>
                    <a:pt x="190931" y="812800"/>
                    <a:pt x="426456" y="812800"/>
                  </a:cubicBezTo>
                  <a:cubicBezTo>
                    <a:pt x="661982" y="812800"/>
                    <a:pt x="852913" y="630849"/>
                    <a:pt x="852913" y="406400"/>
                  </a:cubicBezTo>
                  <a:cubicBezTo>
                    <a:pt x="852913" y="181951"/>
                    <a:pt x="661982" y="0"/>
                    <a:pt x="426456" y="0"/>
                  </a:cubicBezTo>
                  <a:close/>
                </a:path>
              </a:pathLst>
            </a:custGeom>
            <a:solidFill>
              <a:srgbClr val="FFBC00"/>
            </a:solidFill>
          </p:spPr>
        </p:sp>
        <p:sp>
          <p:nvSpPr>
            <p:cNvPr id="9" name="TextBox 9"/>
            <p:cNvSpPr txBox="1"/>
            <p:nvPr/>
          </p:nvSpPr>
          <p:spPr>
            <a:xfrm>
              <a:off x="79961" y="19050"/>
              <a:ext cx="692992" cy="717550"/>
            </a:xfrm>
            <a:prstGeom prst="rect">
              <a:avLst/>
            </a:prstGeom>
          </p:spPr>
          <p:txBody>
            <a:bodyPr lIns="50800" tIns="50800" rIns="50800" bIns="50800" rtlCol="0" anchor="ctr"/>
            <a:lstStyle/>
            <a:p>
              <a:pPr algn="ctr">
                <a:lnSpc>
                  <a:spcPts val="2659"/>
                </a:lnSpc>
              </a:pPr>
              <a:endParaRPr/>
            </a:p>
          </p:txBody>
        </p:sp>
      </p:grpSp>
      <p:grpSp>
        <p:nvGrpSpPr>
          <p:cNvPr id="10" name="Group 10"/>
          <p:cNvGrpSpPr/>
          <p:nvPr/>
        </p:nvGrpSpPr>
        <p:grpSpPr>
          <a:xfrm>
            <a:off x="1823139" y="2740040"/>
            <a:ext cx="5148678" cy="5148657"/>
            <a:chOff x="0" y="0"/>
            <a:chExt cx="6350000" cy="6349975"/>
          </a:xfrm>
        </p:grpSpPr>
        <p:sp>
          <p:nvSpPr>
            <p:cNvPr id="11" name="Freeform 11"/>
            <p:cNvSpPr/>
            <p:nvPr/>
          </p:nvSpPr>
          <p:spPr>
            <a:xfrm>
              <a:off x="0" y="0"/>
              <a:ext cx="6350000" cy="6349975"/>
            </a:xfrm>
            <a:custGeom>
              <a:avLst/>
              <a:gdLst/>
              <a:ahLst/>
              <a:cxnLst/>
              <a:rect l="l" t="t" r="r" b="b"/>
              <a:pathLst>
                <a:path w="6350000" h="6349975">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solidFill>
              <a:srgbClr val="FFCC48"/>
            </a:solidFill>
            <a:ln w="12700">
              <a:solidFill>
                <a:srgbClr val="000000"/>
              </a:solidFill>
            </a:ln>
          </p:spPr>
        </p:sp>
      </p:grpSp>
      <p:sp>
        <p:nvSpPr>
          <p:cNvPr id="12" name="Freeform 12"/>
          <p:cNvSpPr/>
          <p:nvPr/>
        </p:nvSpPr>
        <p:spPr>
          <a:xfrm rot="-10800000">
            <a:off x="4397478" y="750863"/>
            <a:ext cx="4392637" cy="8785274"/>
          </a:xfrm>
          <a:custGeom>
            <a:avLst/>
            <a:gdLst/>
            <a:ahLst/>
            <a:cxnLst/>
            <a:rect l="l" t="t" r="r" b="b"/>
            <a:pathLst>
              <a:path w="4392637" h="8785274">
                <a:moveTo>
                  <a:pt x="0" y="0"/>
                </a:moveTo>
                <a:lnTo>
                  <a:pt x="4392637" y="0"/>
                </a:lnTo>
                <a:lnTo>
                  <a:pt x="4392637" y="8785274"/>
                </a:lnTo>
                <a:lnTo>
                  <a:pt x="0" y="8785274"/>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13" name="Freeform 13"/>
          <p:cNvSpPr/>
          <p:nvPr/>
        </p:nvSpPr>
        <p:spPr>
          <a:xfrm rot="-5400000">
            <a:off x="-1802175" y="4393923"/>
            <a:ext cx="5103504" cy="1499154"/>
          </a:xfrm>
          <a:custGeom>
            <a:avLst/>
            <a:gdLst/>
            <a:ahLst/>
            <a:cxnLst/>
            <a:rect l="l" t="t" r="r" b="b"/>
            <a:pathLst>
              <a:path w="5103504" h="1499154">
                <a:moveTo>
                  <a:pt x="0" y="0"/>
                </a:moveTo>
                <a:lnTo>
                  <a:pt x="5103504" y="0"/>
                </a:lnTo>
                <a:lnTo>
                  <a:pt x="5103504" y="1499154"/>
                </a:lnTo>
                <a:lnTo>
                  <a:pt x="0" y="1499154"/>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grpSp>
        <p:nvGrpSpPr>
          <p:cNvPr id="14" name="Group 14"/>
          <p:cNvGrpSpPr/>
          <p:nvPr/>
        </p:nvGrpSpPr>
        <p:grpSpPr>
          <a:xfrm>
            <a:off x="1303801" y="2353149"/>
            <a:ext cx="432044" cy="432044"/>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5AF19"/>
            </a:solidFill>
          </p:spPr>
        </p:sp>
        <p:sp>
          <p:nvSpPr>
            <p:cNvPr id="16" name="TextBox 16"/>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17" name="Group 17"/>
          <p:cNvGrpSpPr/>
          <p:nvPr/>
        </p:nvGrpSpPr>
        <p:grpSpPr>
          <a:xfrm>
            <a:off x="1246065" y="7456654"/>
            <a:ext cx="432044" cy="432044"/>
            <a:chOff x="0" y="0"/>
            <a:chExt cx="812800" cy="812800"/>
          </a:xfrm>
        </p:grpSpPr>
        <p:sp>
          <p:nvSpPr>
            <p:cNvPr id="18" name="Freeform 1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5AF19"/>
            </a:solidFill>
          </p:spPr>
        </p:sp>
        <p:sp>
          <p:nvSpPr>
            <p:cNvPr id="19" name="TextBox 19"/>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20" name="Group 20"/>
          <p:cNvGrpSpPr/>
          <p:nvPr/>
        </p:nvGrpSpPr>
        <p:grpSpPr>
          <a:xfrm>
            <a:off x="103827" y="9089590"/>
            <a:ext cx="2831992" cy="2831992"/>
            <a:chOff x="0" y="0"/>
            <a:chExt cx="812800" cy="812800"/>
          </a:xfrm>
        </p:grpSpPr>
        <p:sp>
          <p:nvSpPr>
            <p:cNvPr id="21" name="Freeform 2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37335"/>
            </a:solidFill>
          </p:spPr>
        </p:sp>
        <p:sp>
          <p:nvSpPr>
            <p:cNvPr id="22" name="TextBox 22"/>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23" name="Group 23"/>
          <p:cNvGrpSpPr/>
          <p:nvPr/>
        </p:nvGrpSpPr>
        <p:grpSpPr>
          <a:xfrm>
            <a:off x="1823139" y="435103"/>
            <a:ext cx="1187194" cy="1187194"/>
            <a:chOff x="0" y="0"/>
            <a:chExt cx="812800" cy="812800"/>
          </a:xfrm>
        </p:grpSpPr>
        <p:sp>
          <p:nvSpPr>
            <p:cNvPr id="24" name="Freeform 2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37335"/>
            </a:solidFill>
          </p:spPr>
        </p:sp>
        <p:sp>
          <p:nvSpPr>
            <p:cNvPr id="25" name="TextBox 25"/>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26" name="Group 26"/>
          <p:cNvGrpSpPr/>
          <p:nvPr/>
        </p:nvGrpSpPr>
        <p:grpSpPr>
          <a:xfrm>
            <a:off x="7517484" y="8711283"/>
            <a:ext cx="1050577" cy="1050577"/>
            <a:chOff x="0" y="0"/>
            <a:chExt cx="812800" cy="812800"/>
          </a:xfrm>
        </p:grpSpPr>
        <p:sp>
          <p:nvSpPr>
            <p:cNvPr id="27" name="Freeform 2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37335"/>
            </a:solidFill>
          </p:spPr>
        </p:sp>
        <p:sp>
          <p:nvSpPr>
            <p:cNvPr id="28" name="TextBox 28"/>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29" name="Group 29"/>
          <p:cNvGrpSpPr/>
          <p:nvPr/>
        </p:nvGrpSpPr>
        <p:grpSpPr>
          <a:xfrm>
            <a:off x="8042772" y="-897152"/>
            <a:ext cx="1794303" cy="1794303"/>
            <a:chOff x="0" y="0"/>
            <a:chExt cx="812800" cy="812800"/>
          </a:xfrm>
        </p:grpSpPr>
        <p:sp>
          <p:nvSpPr>
            <p:cNvPr id="30" name="Freeform 3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BC00"/>
            </a:solidFill>
          </p:spPr>
        </p:sp>
        <p:sp>
          <p:nvSpPr>
            <p:cNvPr id="31" name="TextBox 31"/>
            <p:cNvSpPr txBox="1"/>
            <p:nvPr/>
          </p:nvSpPr>
          <p:spPr>
            <a:xfrm>
              <a:off x="76200" y="19050"/>
              <a:ext cx="660400" cy="717550"/>
            </a:xfrm>
            <a:prstGeom prst="rect">
              <a:avLst/>
            </a:prstGeom>
          </p:spPr>
          <p:txBody>
            <a:bodyPr lIns="50800" tIns="50800" rIns="50800" bIns="50800" rtlCol="0" anchor="ctr"/>
            <a:lstStyle/>
            <a:p>
              <a:pPr algn="ctr">
                <a:lnSpc>
                  <a:spcPts val="2799"/>
                </a:lnSpc>
              </a:pPr>
              <a:endParaRPr/>
            </a:p>
          </p:txBody>
        </p:sp>
      </p:grpSp>
      <p:sp>
        <p:nvSpPr>
          <p:cNvPr id="32" name="Freeform 32"/>
          <p:cNvSpPr/>
          <p:nvPr/>
        </p:nvSpPr>
        <p:spPr>
          <a:xfrm>
            <a:off x="16608708" y="1144549"/>
            <a:ext cx="581951" cy="581951"/>
          </a:xfrm>
          <a:custGeom>
            <a:avLst/>
            <a:gdLst/>
            <a:ahLst/>
            <a:cxnLst/>
            <a:rect l="l" t="t" r="r" b="b"/>
            <a:pathLst>
              <a:path w="581951" h="581951">
                <a:moveTo>
                  <a:pt x="0" y="0"/>
                </a:moveTo>
                <a:lnTo>
                  <a:pt x="581951" y="0"/>
                </a:lnTo>
                <a:lnTo>
                  <a:pt x="581951" y="581951"/>
                </a:lnTo>
                <a:lnTo>
                  <a:pt x="0" y="581951"/>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33" name="Freeform 33"/>
          <p:cNvSpPr/>
          <p:nvPr/>
        </p:nvSpPr>
        <p:spPr>
          <a:xfrm>
            <a:off x="10136677" y="5047443"/>
            <a:ext cx="9897851" cy="1115758"/>
          </a:xfrm>
          <a:custGeom>
            <a:avLst/>
            <a:gdLst/>
            <a:ahLst/>
            <a:cxnLst/>
            <a:rect l="l" t="t" r="r" b="b"/>
            <a:pathLst>
              <a:path w="9897851" h="1115758">
                <a:moveTo>
                  <a:pt x="0" y="0"/>
                </a:moveTo>
                <a:lnTo>
                  <a:pt x="9897851" y="0"/>
                </a:lnTo>
                <a:lnTo>
                  <a:pt x="9897851" y="1115758"/>
                </a:lnTo>
                <a:lnTo>
                  <a:pt x="0" y="1115758"/>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34" name="TextBox 34"/>
          <p:cNvSpPr txBox="1"/>
          <p:nvPr/>
        </p:nvSpPr>
        <p:spPr>
          <a:xfrm>
            <a:off x="10283718" y="3507715"/>
            <a:ext cx="6906941" cy="1313823"/>
          </a:xfrm>
          <a:prstGeom prst="rect">
            <a:avLst/>
          </a:prstGeom>
        </p:spPr>
        <p:txBody>
          <a:bodyPr lIns="0" tIns="0" rIns="0" bIns="0" rtlCol="0" anchor="t">
            <a:spAutoFit/>
          </a:bodyPr>
          <a:lstStyle/>
          <a:p>
            <a:pPr algn="r">
              <a:lnSpc>
                <a:spcPts val="9839"/>
              </a:lnSpc>
            </a:pPr>
            <a:r>
              <a:rPr lang="en-US" sz="8199">
                <a:solidFill>
                  <a:srgbClr val="000000"/>
                </a:solidFill>
                <a:latin typeface="Poppins Bold"/>
              </a:rPr>
              <a:t>Mulţumim!</a:t>
            </a:r>
          </a:p>
        </p:txBody>
      </p:sp>
      <p:sp>
        <p:nvSpPr>
          <p:cNvPr id="35" name="TextBox 35"/>
          <p:cNvSpPr txBox="1"/>
          <p:nvPr/>
        </p:nvSpPr>
        <p:spPr>
          <a:xfrm>
            <a:off x="12961910" y="7922964"/>
            <a:ext cx="4547707" cy="1404917"/>
          </a:xfrm>
          <a:prstGeom prst="rect">
            <a:avLst/>
          </a:prstGeom>
        </p:spPr>
        <p:txBody>
          <a:bodyPr lIns="0" tIns="0" rIns="0" bIns="0" rtlCol="0" anchor="t">
            <a:spAutoFit/>
          </a:bodyPr>
          <a:lstStyle/>
          <a:p>
            <a:pPr algn="r">
              <a:lnSpc>
                <a:spcPts val="3650"/>
              </a:lnSpc>
            </a:pPr>
            <a:r>
              <a:rPr lang="en-US" sz="3202">
                <a:solidFill>
                  <a:srgbClr val="000000"/>
                </a:solidFill>
                <a:latin typeface="Poppins Semi-Bold"/>
              </a:rPr>
              <a:t>prof. cons. şcolar</a:t>
            </a:r>
          </a:p>
          <a:p>
            <a:pPr algn="r">
              <a:lnSpc>
                <a:spcPts val="3650"/>
              </a:lnSpc>
            </a:pPr>
            <a:r>
              <a:rPr lang="en-US" sz="3202">
                <a:solidFill>
                  <a:srgbClr val="000000"/>
                </a:solidFill>
                <a:latin typeface="Poppins Semi-Bold"/>
              </a:rPr>
              <a:t>Nicoară Dana</a:t>
            </a:r>
          </a:p>
          <a:p>
            <a:pPr algn="r">
              <a:lnSpc>
                <a:spcPts val="3650"/>
              </a:lnSpc>
            </a:pPr>
            <a:r>
              <a:rPr lang="en-US" sz="3202">
                <a:solidFill>
                  <a:srgbClr val="000000"/>
                </a:solidFill>
                <a:latin typeface="Poppins Semi-Bold"/>
              </a:rPr>
              <a:t>Director CJRAE Alba</a:t>
            </a:r>
          </a:p>
        </p:txBody>
      </p:sp>
      <p:sp>
        <p:nvSpPr>
          <p:cNvPr id="36" name="TextBox 36"/>
          <p:cNvSpPr txBox="1"/>
          <p:nvPr/>
        </p:nvSpPr>
        <p:spPr>
          <a:xfrm>
            <a:off x="2051821" y="3072271"/>
            <a:ext cx="4691315" cy="4130462"/>
          </a:xfrm>
          <a:prstGeom prst="rect">
            <a:avLst/>
          </a:prstGeom>
        </p:spPr>
        <p:txBody>
          <a:bodyPr lIns="0" tIns="0" rIns="0" bIns="0" rtlCol="0" anchor="t">
            <a:spAutoFit/>
          </a:bodyPr>
          <a:lstStyle/>
          <a:p>
            <a:pPr algn="ctr">
              <a:lnSpc>
                <a:spcPts val="3640"/>
              </a:lnSpc>
            </a:pPr>
            <a:r>
              <a:rPr lang="en-US" sz="2600">
                <a:solidFill>
                  <a:srgbClr val="000000"/>
                </a:solidFill>
                <a:latin typeface="DejaVu Serif Bold"/>
              </a:rPr>
              <a:t>Au contribuit:</a:t>
            </a:r>
          </a:p>
          <a:p>
            <a:pPr algn="ctr">
              <a:lnSpc>
                <a:spcPts val="3640"/>
              </a:lnSpc>
            </a:pPr>
            <a:endParaRPr lang="en-US" sz="2600">
              <a:solidFill>
                <a:srgbClr val="000000"/>
              </a:solidFill>
              <a:latin typeface="DejaVu Serif Bold"/>
            </a:endParaRPr>
          </a:p>
          <a:p>
            <a:pPr algn="ctr">
              <a:lnSpc>
                <a:spcPts val="3640"/>
              </a:lnSpc>
            </a:pPr>
            <a:endParaRPr lang="en-US" sz="2600">
              <a:solidFill>
                <a:srgbClr val="000000"/>
              </a:solidFill>
              <a:latin typeface="DejaVu Serif Bold"/>
            </a:endParaRPr>
          </a:p>
          <a:p>
            <a:pPr algn="ctr">
              <a:lnSpc>
                <a:spcPts val="3640"/>
              </a:lnSpc>
            </a:pPr>
            <a:r>
              <a:rPr lang="en-US" sz="2600">
                <a:solidFill>
                  <a:srgbClr val="000000"/>
                </a:solidFill>
                <a:latin typeface="DejaVu Serif Bold"/>
              </a:rPr>
              <a:t>prof. cons. şcolar cu atribuţii coor. CJAP</a:t>
            </a:r>
          </a:p>
          <a:p>
            <a:pPr algn="ctr">
              <a:lnSpc>
                <a:spcPts val="3640"/>
              </a:lnSpc>
            </a:pPr>
            <a:r>
              <a:rPr lang="en-US" sz="2600">
                <a:solidFill>
                  <a:srgbClr val="000000"/>
                </a:solidFill>
                <a:latin typeface="DejaVu Serif Bold"/>
              </a:rPr>
              <a:t> Croitoru Felicia Melania</a:t>
            </a:r>
          </a:p>
          <a:p>
            <a:pPr algn="ctr">
              <a:lnSpc>
                <a:spcPts val="3640"/>
              </a:lnSpc>
            </a:pPr>
            <a:endParaRPr lang="en-US" sz="2600">
              <a:solidFill>
                <a:srgbClr val="000000"/>
              </a:solidFill>
              <a:latin typeface="DejaVu Serif Bold"/>
            </a:endParaRPr>
          </a:p>
          <a:p>
            <a:pPr algn="ctr">
              <a:lnSpc>
                <a:spcPts val="3640"/>
              </a:lnSpc>
            </a:pPr>
            <a:r>
              <a:rPr lang="en-US" sz="2600">
                <a:solidFill>
                  <a:srgbClr val="000000"/>
                </a:solidFill>
                <a:latin typeface="DejaVu Serif Bold"/>
              </a:rPr>
              <a:t>prof. cons. şcolar</a:t>
            </a:r>
          </a:p>
          <a:p>
            <a:pPr algn="ctr">
              <a:lnSpc>
                <a:spcPts val="3500"/>
              </a:lnSpc>
            </a:pPr>
            <a:r>
              <a:rPr lang="en-US" sz="2500">
                <a:solidFill>
                  <a:srgbClr val="000000"/>
                </a:solidFill>
                <a:latin typeface="DejaVu Serif Bold"/>
              </a:rPr>
              <a:t>Popescu Ioana Mirela</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1213946" y="-465137"/>
            <a:ext cx="11718284" cy="11718284"/>
          </a:xfrm>
          <a:custGeom>
            <a:avLst/>
            <a:gdLst/>
            <a:ahLst/>
            <a:cxnLst/>
            <a:rect l="l" t="t" r="r" b="b"/>
            <a:pathLst>
              <a:path w="11718284" h="11718284">
                <a:moveTo>
                  <a:pt x="0" y="0"/>
                </a:moveTo>
                <a:lnTo>
                  <a:pt x="11718284" y="0"/>
                </a:lnTo>
                <a:lnTo>
                  <a:pt x="11718284" y="11718284"/>
                </a:lnTo>
                <a:lnTo>
                  <a:pt x="0" y="1171828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nvGrpSpPr>
          <p:cNvPr id="3" name="Group 3"/>
          <p:cNvGrpSpPr/>
          <p:nvPr/>
        </p:nvGrpSpPr>
        <p:grpSpPr>
          <a:xfrm>
            <a:off x="1028700" y="1975022"/>
            <a:ext cx="10041218" cy="1200188"/>
            <a:chOff x="0" y="0"/>
            <a:chExt cx="11689718" cy="1397227"/>
          </a:xfrm>
        </p:grpSpPr>
        <p:sp>
          <p:nvSpPr>
            <p:cNvPr id="4" name="Freeform 4"/>
            <p:cNvSpPr/>
            <p:nvPr/>
          </p:nvSpPr>
          <p:spPr>
            <a:xfrm>
              <a:off x="7469" y="0"/>
              <a:ext cx="11674780" cy="1397227"/>
            </a:xfrm>
            <a:custGeom>
              <a:avLst/>
              <a:gdLst/>
              <a:ahLst/>
              <a:cxnLst/>
              <a:rect l="l" t="t" r="r" b="b"/>
              <a:pathLst>
                <a:path w="11674780" h="1397227">
                  <a:moveTo>
                    <a:pt x="11660716" y="772647"/>
                  </a:moveTo>
                  <a:lnTo>
                    <a:pt x="11500583" y="1323193"/>
                  </a:lnTo>
                  <a:cubicBezTo>
                    <a:pt x="11487824" y="1367058"/>
                    <a:pt x="11447630" y="1397227"/>
                    <a:pt x="11401948" y="1397227"/>
                  </a:cubicBezTo>
                  <a:lnTo>
                    <a:pt x="272832" y="1397227"/>
                  </a:lnTo>
                  <a:cubicBezTo>
                    <a:pt x="227150" y="1397227"/>
                    <a:pt x="186956" y="1367058"/>
                    <a:pt x="174198" y="1323193"/>
                  </a:cubicBezTo>
                  <a:lnTo>
                    <a:pt x="14064" y="772647"/>
                  </a:lnTo>
                  <a:cubicBezTo>
                    <a:pt x="0" y="724293"/>
                    <a:pt x="0" y="672934"/>
                    <a:pt x="14064" y="624580"/>
                  </a:cubicBezTo>
                  <a:lnTo>
                    <a:pt x="174198" y="74033"/>
                  </a:lnTo>
                  <a:cubicBezTo>
                    <a:pt x="186956" y="30169"/>
                    <a:pt x="227150" y="0"/>
                    <a:pt x="272832" y="0"/>
                  </a:cubicBezTo>
                  <a:lnTo>
                    <a:pt x="11401948" y="0"/>
                  </a:lnTo>
                  <a:cubicBezTo>
                    <a:pt x="11447630" y="0"/>
                    <a:pt x="11487824" y="30169"/>
                    <a:pt x="11500583" y="74033"/>
                  </a:cubicBezTo>
                  <a:lnTo>
                    <a:pt x="11660716" y="624580"/>
                  </a:lnTo>
                  <a:cubicBezTo>
                    <a:pt x="11674780" y="672934"/>
                    <a:pt x="11674780" y="724293"/>
                    <a:pt x="11660716" y="772647"/>
                  </a:cubicBezTo>
                  <a:close/>
                </a:path>
              </a:pathLst>
            </a:custGeom>
            <a:solidFill>
              <a:srgbClr val="EDA711"/>
            </a:solidFill>
          </p:spPr>
        </p:sp>
        <p:sp>
          <p:nvSpPr>
            <p:cNvPr id="5" name="TextBox 5"/>
            <p:cNvSpPr txBox="1"/>
            <p:nvPr/>
          </p:nvSpPr>
          <p:spPr>
            <a:xfrm>
              <a:off x="114300" y="-38100"/>
              <a:ext cx="11461118" cy="1435327"/>
            </a:xfrm>
            <a:prstGeom prst="rect">
              <a:avLst/>
            </a:prstGeom>
          </p:spPr>
          <p:txBody>
            <a:bodyPr lIns="50800" tIns="50800" rIns="50800" bIns="50800" rtlCol="0" anchor="ctr"/>
            <a:lstStyle/>
            <a:p>
              <a:pPr algn="ctr">
                <a:lnSpc>
                  <a:spcPts val="3359"/>
                </a:lnSpc>
              </a:pPr>
              <a:endParaRPr/>
            </a:p>
          </p:txBody>
        </p:sp>
      </p:grpSp>
      <p:grpSp>
        <p:nvGrpSpPr>
          <p:cNvPr id="6" name="Group 6"/>
          <p:cNvGrpSpPr/>
          <p:nvPr/>
        </p:nvGrpSpPr>
        <p:grpSpPr>
          <a:xfrm>
            <a:off x="1028700" y="5438786"/>
            <a:ext cx="10185246" cy="3445163"/>
            <a:chOff x="0" y="0"/>
            <a:chExt cx="10476140" cy="3543558"/>
          </a:xfrm>
        </p:grpSpPr>
        <p:sp>
          <p:nvSpPr>
            <p:cNvPr id="7" name="Freeform 7"/>
            <p:cNvSpPr/>
            <p:nvPr/>
          </p:nvSpPr>
          <p:spPr>
            <a:xfrm>
              <a:off x="2906" y="0"/>
              <a:ext cx="10470328" cy="3543558"/>
            </a:xfrm>
            <a:custGeom>
              <a:avLst/>
              <a:gdLst/>
              <a:ahLst/>
              <a:cxnLst/>
              <a:rect l="l" t="t" r="r" b="b"/>
              <a:pathLst>
                <a:path w="10470328" h="3543558">
                  <a:moveTo>
                    <a:pt x="10464573" y="1847295"/>
                  </a:moveTo>
                  <a:lnTo>
                    <a:pt x="10278694" y="3468042"/>
                  </a:lnTo>
                  <a:cubicBezTo>
                    <a:pt x="10273759" y="3511072"/>
                    <a:pt x="10237335" y="3543558"/>
                    <a:pt x="10194023" y="3543558"/>
                  </a:cubicBezTo>
                  <a:lnTo>
                    <a:pt x="276305" y="3543558"/>
                  </a:lnTo>
                  <a:cubicBezTo>
                    <a:pt x="232993" y="3543558"/>
                    <a:pt x="196568" y="3511072"/>
                    <a:pt x="191633" y="3468042"/>
                  </a:cubicBezTo>
                  <a:lnTo>
                    <a:pt x="5755" y="1847295"/>
                  </a:lnTo>
                  <a:cubicBezTo>
                    <a:pt x="0" y="1797115"/>
                    <a:pt x="0" y="1746443"/>
                    <a:pt x="5755" y="1696263"/>
                  </a:cubicBezTo>
                  <a:lnTo>
                    <a:pt x="191633" y="75516"/>
                  </a:lnTo>
                  <a:cubicBezTo>
                    <a:pt x="196568" y="32486"/>
                    <a:pt x="232993" y="0"/>
                    <a:pt x="276305" y="0"/>
                  </a:cubicBezTo>
                  <a:lnTo>
                    <a:pt x="10194023" y="0"/>
                  </a:lnTo>
                  <a:cubicBezTo>
                    <a:pt x="10237335" y="0"/>
                    <a:pt x="10273759" y="32486"/>
                    <a:pt x="10278694" y="75516"/>
                  </a:cubicBezTo>
                  <a:lnTo>
                    <a:pt x="10464573" y="1696263"/>
                  </a:lnTo>
                  <a:cubicBezTo>
                    <a:pt x="10470328" y="1746443"/>
                    <a:pt x="10470328" y="1797115"/>
                    <a:pt x="10464573" y="1847295"/>
                  </a:cubicBezTo>
                  <a:close/>
                </a:path>
              </a:pathLst>
            </a:custGeom>
            <a:solidFill>
              <a:srgbClr val="EDA711"/>
            </a:solidFill>
          </p:spPr>
        </p:sp>
        <p:sp>
          <p:nvSpPr>
            <p:cNvPr id="8" name="TextBox 8"/>
            <p:cNvSpPr txBox="1"/>
            <p:nvPr/>
          </p:nvSpPr>
          <p:spPr>
            <a:xfrm>
              <a:off x="114300" y="-38100"/>
              <a:ext cx="10247540" cy="3581658"/>
            </a:xfrm>
            <a:prstGeom prst="rect">
              <a:avLst/>
            </a:prstGeom>
          </p:spPr>
          <p:txBody>
            <a:bodyPr lIns="50800" tIns="50800" rIns="50800" bIns="50800" rtlCol="0" anchor="ctr"/>
            <a:lstStyle/>
            <a:p>
              <a:pPr algn="ctr">
                <a:lnSpc>
                  <a:spcPts val="3359"/>
                </a:lnSpc>
              </a:pPr>
              <a:endParaRPr/>
            </a:p>
          </p:txBody>
        </p:sp>
      </p:grpSp>
      <p:sp>
        <p:nvSpPr>
          <p:cNvPr id="9" name="Freeform 9"/>
          <p:cNvSpPr/>
          <p:nvPr/>
        </p:nvSpPr>
        <p:spPr>
          <a:xfrm>
            <a:off x="88065" y="8883949"/>
            <a:ext cx="974550" cy="974550"/>
          </a:xfrm>
          <a:custGeom>
            <a:avLst/>
            <a:gdLst/>
            <a:ahLst/>
            <a:cxnLst/>
            <a:rect l="l" t="t" r="r" b="b"/>
            <a:pathLst>
              <a:path w="974550" h="974550">
                <a:moveTo>
                  <a:pt x="0" y="0"/>
                </a:moveTo>
                <a:lnTo>
                  <a:pt x="974550" y="0"/>
                </a:lnTo>
                <a:lnTo>
                  <a:pt x="974550" y="974550"/>
                </a:lnTo>
                <a:lnTo>
                  <a:pt x="0" y="97455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grpSp>
        <p:nvGrpSpPr>
          <p:cNvPr id="10" name="Group 10"/>
          <p:cNvGrpSpPr/>
          <p:nvPr/>
        </p:nvGrpSpPr>
        <p:grpSpPr>
          <a:xfrm>
            <a:off x="1062615" y="9110991"/>
            <a:ext cx="9082259" cy="747508"/>
            <a:chOff x="0" y="0"/>
            <a:chExt cx="8486809" cy="698500"/>
          </a:xfrm>
        </p:grpSpPr>
        <p:sp>
          <p:nvSpPr>
            <p:cNvPr id="11" name="Freeform 11"/>
            <p:cNvSpPr/>
            <p:nvPr/>
          </p:nvSpPr>
          <p:spPr>
            <a:xfrm>
              <a:off x="16369" y="0"/>
              <a:ext cx="8454072" cy="698500"/>
            </a:xfrm>
            <a:custGeom>
              <a:avLst/>
              <a:gdLst/>
              <a:ahLst/>
              <a:cxnLst/>
              <a:rect l="l" t="t" r="r" b="b"/>
              <a:pathLst>
                <a:path w="8454072" h="698500">
                  <a:moveTo>
                    <a:pt x="8427572" y="422929"/>
                  </a:moveTo>
                  <a:lnTo>
                    <a:pt x="8310108" y="624821"/>
                  </a:lnTo>
                  <a:cubicBezTo>
                    <a:pt x="8283568" y="670437"/>
                    <a:pt x="8234773" y="698500"/>
                    <a:pt x="8181998" y="698500"/>
                  </a:cubicBezTo>
                  <a:lnTo>
                    <a:pt x="272073" y="698500"/>
                  </a:lnTo>
                  <a:cubicBezTo>
                    <a:pt x="219298" y="698500"/>
                    <a:pt x="170504" y="670437"/>
                    <a:pt x="143963" y="624821"/>
                  </a:cubicBezTo>
                  <a:lnTo>
                    <a:pt x="26499" y="422929"/>
                  </a:lnTo>
                  <a:cubicBezTo>
                    <a:pt x="0" y="377384"/>
                    <a:pt x="0" y="321116"/>
                    <a:pt x="26499" y="275571"/>
                  </a:cubicBezTo>
                  <a:lnTo>
                    <a:pt x="143963" y="73679"/>
                  </a:lnTo>
                  <a:cubicBezTo>
                    <a:pt x="170504" y="28063"/>
                    <a:pt x="219298" y="0"/>
                    <a:pt x="272073" y="0"/>
                  </a:cubicBezTo>
                  <a:lnTo>
                    <a:pt x="8181998" y="0"/>
                  </a:lnTo>
                  <a:cubicBezTo>
                    <a:pt x="8234773" y="0"/>
                    <a:pt x="8283568" y="28063"/>
                    <a:pt x="8310108" y="73679"/>
                  </a:cubicBezTo>
                  <a:lnTo>
                    <a:pt x="8427572" y="275571"/>
                  </a:lnTo>
                  <a:cubicBezTo>
                    <a:pt x="8454071" y="321116"/>
                    <a:pt x="8454071" y="377384"/>
                    <a:pt x="8427572" y="422929"/>
                  </a:cubicBezTo>
                  <a:close/>
                </a:path>
              </a:pathLst>
            </a:custGeom>
            <a:solidFill>
              <a:srgbClr val="EDA711"/>
            </a:solidFill>
          </p:spPr>
        </p:sp>
        <p:sp>
          <p:nvSpPr>
            <p:cNvPr id="12" name="TextBox 12"/>
            <p:cNvSpPr txBox="1"/>
            <p:nvPr/>
          </p:nvSpPr>
          <p:spPr>
            <a:xfrm>
              <a:off x="114300" y="-38100"/>
              <a:ext cx="8258209" cy="736600"/>
            </a:xfrm>
            <a:prstGeom prst="rect">
              <a:avLst/>
            </a:prstGeom>
          </p:spPr>
          <p:txBody>
            <a:bodyPr lIns="50800" tIns="50800" rIns="50800" bIns="50800" rtlCol="0" anchor="ctr"/>
            <a:lstStyle/>
            <a:p>
              <a:pPr algn="ctr">
                <a:lnSpc>
                  <a:spcPts val="3359"/>
                </a:lnSpc>
              </a:pPr>
              <a:endParaRPr/>
            </a:p>
          </p:txBody>
        </p:sp>
      </p:grpSp>
      <p:sp>
        <p:nvSpPr>
          <p:cNvPr id="13" name="Freeform 13"/>
          <p:cNvSpPr/>
          <p:nvPr/>
        </p:nvSpPr>
        <p:spPr>
          <a:xfrm>
            <a:off x="88065" y="6186817"/>
            <a:ext cx="974550" cy="974550"/>
          </a:xfrm>
          <a:custGeom>
            <a:avLst/>
            <a:gdLst/>
            <a:ahLst/>
            <a:cxnLst/>
            <a:rect l="l" t="t" r="r" b="b"/>
            <a:pathLst>
              <a:path w="974550" h="974550">
                <a:moveTo>
                  <a:pt x="0" y="0"/>
                </a:moveTo>
                <a:lnTo>
                  <a:pt x="974550" y="0"/>
                </a:lnTo>
                <a:lnTo>
                  <a:pt x="974550" y="974550"/>
                </a:lnTo>
                <a:lnTo>
                  <a:pt x="0" y="974550"/>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14" name="Freeform 14"/>
          <p:cNvSpPr/>
          <p:nvPr/>
        </p:nvSpPr>
        <p:spPr>
          <a:xfrm>
            <a:off x="11213946" y="366695"/>
            <a:ext cx="1004905" cy="1004905"/>
          </a:xfrm>
          <a:custGeom>
            <a:avLst/>
            <a:gdLst/>
            <a:ahLst/>
            <a:cxnLst/>
            <a:rect l="l" t="t" r="r" b="b"/>
            <a:pathLst>
              <a:path w="1004905" h="1004905">
                <a:moveTo>
                  <a:pt x="0" y="0"/>
                </a:moveTo>
                <a:lnTo>
                  <a:pt x="1004906" y="0"/>
                </a:lnTo>
                <a:lnTo>
                  <a:pt x="1004906" y="1004905"/>
                </a:lnTo>
                <a:lnTo>
                  <a:pt x="0" y="1004905"/>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15" name="Freeform 15"/>
          <p:cNvSpPr/>
          <p:nvPr/>
        </p:nvSpPr>
        <p:spPr>
          <a:xfrm>
            <a:off x="230940" y="2063329"/>
            <a:ext cx="974550" cy="974550"/>
          </a:xfrm>
          <a:custGeom>
            <a:avLst/>
            <a:gdLst/>
            <a:ahLst/>
            <a:cxnLst/>
            <a:rect l="l" t="t" r="r" b="b"/>
            <a:pathLst>
              <a:path w="974550" h="974550">
                <a:moveTo>
                  <a:pt x="0" y="0"/>
                </a:moveTo>
                <a:lnTo>
                  <a:pt x="974550" y="0"/>
                </a:lnTo>
                <a:lnTo>
                  <a:pt x="974550" y="974549"/>
                </a:lnTo>
                <a:lnTo>
                  <a:pt x="0" y="974549"/>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grpSp>
        <p:nvGrpSpPr>
          <p:cNvPr id="16" name="Group 16"/>
          <p:cNvGrpSpPr/>
          <p:nvPr/>
        </p:nvGrpSpPr>
        <p:grpSpPr>
          <a:xfrm>
            <a:off x="1062615" y="3469552"/>
            <a:ext cx="10007303" cy="1712058"/>
            <a:chOff x="0" y="0"/>
            <a:chExt cx="11650235" cy="1993133"/>
          </a:xfrm>
        </p:grpSpPr>
        <p:sp>
          <p:nvSpPr>
            <p:cNvPr id="17" name="Freeform 17"/>
            <p:cNvSpPr/>
            <p:nvPr/>
          </p:nvSpPr>
          <p:spPr>
            <a:xfrm>
              <a:off x="5257" y="0"/>
              <a:ext cx="11639721" cy="1993133"/>
            </a:xfrm>
            <a:custGeom>
              <a:avLst/>
              <a:gdLst/>
              <a:ahLst/>
              <a:cxnLst/>
              <a:rect l="l" t="t" r="r" b="b"/>
              <a:pathLst>
                <a:path w="11639721" h="1993133">
                  <a:moveTo>
                    <a:pt x="11629521" y="1072369"/>
                  </a:moveTo>
                  <a:lnTo>
                    <a:pt x="11457234" y="1917330"/>
                  </a:lnTo>
                  <a:cubicBezTo>
                    <a:pt x="11448239" y="1961444"/>
                    <a:pt x="11409437" y="1993133"/>
                    <a:pt x="11364415" y="1993133"/>
                  </a:cubicBezTo>
                  <a:lnTo>
                    <a:pt x="275306" y="1993133"/>
                  </a:lnTo>
                  <a:cubicBezTo>
                    <a:pt x="230284" y="1993133"/>
                    <a:pt x="191482" y="1961444"/>
                    <a:pt x="182487" y="1917330"/>
                  </a:cubicBezTo>
                  <a:lnTo>
                    <a:pt x="10199" y="1072369"/>
                  </a:lnTo>
                  <a:cubicBezTo>
                    <a:pt x="0" y="1022349"/>
                    <a:pt x="0" y="970784"/>
                    <a:pt x="10199" y="920763"/>
                  </a:cubicBezTo>
                  <a:lnTo>
                    <a:pt x="182487" y="75803"/>
                  </a:lnTo>
                  <a:cubicBezTo>
                    <a:pt x="191482" y="31689"/>
                    <a:pt x="230284" y="0"/>
                    <a:pt x="275306" y="0"/>
                  </a:cubicBezTo>
                  <a:lnTo>
                    <a:pt x="11364415" y="0"/>
                  </a:lnTo>
                  <a:cubicBezTo>
                    <a:pt x="11409437" y="0"/>
                    <a:pt x="11448239" y="31689"/>
                    <a:pt x="11457234" y="75803"/>
                  </a:cubicBezTo>
                  <a:lnTo>
                    <a:pt x="11629521" y="920763"/>
                  </a:lnTo>
                  <a:cubicBezTo>
                    <a:pt x="11639721" y="970784"/>
                    <a:pt x="11639721" y="1022349"/>
                    <a:pt x="11629521" y="1072369"/>
                  </a:cubicBezTo>
                  <a:close/>
                </a:path>
              </a:pathLst>
            </a:custGeom>
            <a:solidFill>
              <a:srgbClr val="EDA711"/>
            </a:solidFill>
          </p:spPr>
        </p:sp>
        <p:sp>
          <p:nvSpPr>
            <p:cNvPr id="18" name="TextBox 18"/>
            <p:cNvSpPr txBox="1"/>
            <p:nvPr/>
          </p:nvSpPr>
          <p:spPr>
            <a:xfrm>
              <a:off x="114300" y="-38100"/>
              <a:ext cx="11421635" cy="2031233"/>
            </a:xfrm>
            <a:prstGeom prst="rect">
              <a:avLst/>
            </a:prstGeom>
          </p:spPr>
          <p:txBody>
            <a:bodyPr lIns="50800" tIns="50800" rIns="50800" bIns="50800" rtlCol="0" anchor="ctr"/>
            <a:lstStyle/>
            <a:p>
              <a:pPr algn="ctr">
                <a:lnSpc>
                  <a:spcPts val="3359"/>
                </a:lnSpc>
              </a:pPr>
              <a:endParaRPr/>
            </a:p>
          </p:txBody>
        </p:sp>
      </p:grpSp>
      <p:sp>
        <p:nvSpPr>
          <p:cNvPr id="19" name="Freeform 19"/>
          <p:cNvSpPr/>
          <p:nvPr/>
        </p:nvSpPr>
        <p:spPr>
          <a:xfrm>
            <a:off x="88065" y="3819723"/>
            <a:ext cx="974550" cy="974550"/>
          </a:xfrm>
          <a:custGeom>
            <a:avLst/>
            <a:gdLst/>
            <a:ahLst/>
            <a:cxnLst/>
            <a:rect l="l" t="t" r="r" b="b"/>
            <a:pathLst>
              <a:path w="974550" h="974550">
                <a:moveTo>
                  <a:pt x="0" y="0"/>
                </a:moveTo>
                <a:lnTo>
                  <a:pt x="974550" y="0"/>
                </a:lnTo>
                <a:lnTo>
                  <a:pt x="974550" y="974550"/>
                </a:lnTo>
                <a:lnTo>
                  <a:pt x="0" y="974550"/>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20" name="Freeform 20"/>
          <p:cNvSpPr/>
          <p:nvPr/>
        </p:nvSpPr>
        <p:spPr>
          <a:xfrm>
            <a:off x="11903861" y="2827529"/>
            <a:ext cx="6099150" cy="4830468"/>
          </a:xfrm>
          <a:custGeom>
            <a:avLst/>
            <a:gdLst/>
            <a:ahLst/>
            <a:cxnLst/>
            <a:rect l="l" t="t" r="r" b="b"/>
            <a:pathLst>
              <a:path w="6099150" h="4830468">
                <a:moveTo>
                  <a:pt x="0" y="0"/>
                </a:moveTo>
                <a:lnTo>
                  <a:pt x="6099150" y="0"/>
                </a:lnTo>
                <a:lnTo>
                  <a:pt x="6099150" y="4830467"/>
                </a:lnTo>
                <a:lnTo>
                  <a:pt x="0" y="4830467"/>
                </a:lnTo>
                <a:lnTo>
                  <a:pt x="0" y="0"/>
                </a:lnTo>
                <a:close/>
              </a:path>
            </a:pathLst>
          </a:custGeom>
          <a:blipFill>
            <a:blip r:embed="rId8"/>
            <a:stretch>
              <a:fillRect r="-58398"/>
            </a:stretch>
          </a:blipFill>
        </p:spPr>
      </p:sp>
      <p:sp>
        <p:nvSpPr>
          <p:cNvPr id="21" name="TextBox 21"/>
          <p:cNvSpPr txBox="1"/>
          <p:nvPr/>
        </p:nvSpPr>
        <p:spPr>
          <a:xfrm>
            <a:off x="1028700" y="904875"/>
            <a:ext cx="6307970" cy="809625"/>
          </a:xfrm>
          <a:prstGeom prst="rect">
            <a:avLst/>
          </a:prstGeom>
        </p:spPr>
        <p:txBody>
          <a:bodyPr lIns="0" tIns="0" rIns="0" bIns="0" rtlCol="0" anchor="t">
            <a:spAutoFit/>
          </a:bodyPr>
          <a:lstStyle/>
          <a:p>
            <a:pPr>
              <a:lnSpc>
                <a:spcPts val="6299"/>
              </a:lnSpc>
              <a:spcBef>
                <a:spcPct val="0"/>
              </a:spcBef>
            </a:pPr>
            <a:r>
              <a:rPr lang="en-US" sz="4500">
                <a:solidFill>
                  <a:srgbClr val="D6801C"/>
                </a:solidFill>
                <a:latin typeface="Poppins Heavy"/>
              </a:rPr>
              <a:t>Context legislativ</a:t>
            </a:r>
          </a:p>
        </p:txBody>
      </p:sp>
      <p:sp>
        <p:nvSpPr>
          <p:cNvPr id="22" name="TextBox 22"/>
          <p:cNvSpPr txBox="1"/>
          <p:nvPr/>
        </p:nvSpPr>
        <p:spPr>
          <a:xfrm>
            <a:off x="1519124" y="2032807"/>
            <a:ext cx="9443980" cy="1005072"/>
          </a:xfrm>
          <a:prstGeom prst="rect">
            <a:avLst/>
          </a:prstGeom>
        </p:spPr>
        <p:txBody>
          <a:bodyPr lIns="0" tIns="0" rIns="0" bIns="0" rtlCol="0" anchor="t">
            <a:spAutoFit/>
          </a:bodyPr>
          <a:lstStyle/>
          <a:p>
            <a:pPr algn="just">
              <a:lnSpc>
                <a:spcPts val="3927"/>
              </a:lnSpc>
              <a:spcBef>
                <a:spcPct val="0"/>
              </a:spcBef>
            </a:pPr>
            <a:r>
              <a:rPr lang="en-US" sz="2805">
                <a:solidFill>
                  <a:srgbClr val="000000"/>
                </a:solidFill>
                <a:latin typeface="Poppins Medium"/>
              </a:rPr>
              <a:t>Legea învățământului preuniversitar nr. 198/2023, Art. 65, 66;</a:t>
            </a:r>
          </a:p>
        </p:txBody>
      </p:sp>
      <p:sp>
        <p:nvSpPr>
          <p:cNvPr id="23" name="TextBox 23"/>
          <p:cNvSpPr txBox="1"/>
          <p:nvPr/>
        </p:nvSpPr>
        <p:spPr>
          <a:xfrm>
            <a:off x="1519124" y="9172575"/>
            <a:ext cx="8402631" cy="509905"/>
          </a:xfrm>
          <a:prstGeom prst="rect">
            <a:avLst/>
          </a:prstGeom>
        </p:spPr>
        <p:txBody>
          <a:bodyPr lIns="0" tIns="0" rIns="0" bIns="0" rtlCol="0" anchor="t">
            <a:spAutoFit/>
          </a:bodyPr>
          <a:lstStyle/>
          <a:p>
            <a:pPr>
              <a:lnSpc>
                <a:spcPts val="3919"/>
              </a:lnSpc>
              <a:spcBef>
                <a:spcPct val="0"/>
              </a:spcBef>
            </a:pPr>
            <a:r>
              <a:rPr lang="en-US" sz="2799" u="sng">
                <a:solidFill>
                  <a:srgbClr val="000000"/>
                </a:solidFill>
                <a:latin typeface="Poppins Medium"/>
                <a:hlinkClick r:id="rId9" tooltip="https://edu.ro/management_cazuri_violenta"/>
              </a:rPr>
              <a:t>https://edu.ro/management_cazuri_violenta</a:t>
            </a:r>
          </a:p>
        </p:txBody>
      </p:sp>
      <p:sp>
        <p:nvSpPr>
          <p:cNvPr id="24" name="TextBox 24"/>
          <p:cNvSpPr txBox="1"/>
          <p:nvPr/>
        </p:nvSpPr>
        <p:spPr>
          <a:xfrm>
            <a:off x="1661878" y="3532466"/>
            <a:ext cx="8975085" cy="1500505"/>
          </a:xfrm>
          <a:prstGeom prst="rect">
            <a:avLst/>
          </a:prstGeom>
        </p:spPr>
        <p:txBody>
          <a:bodyPr lIns="0" tIns="0" rIns="0" bIns="0" rtlCol="0" anchor="t">
            <a:spAutoFit/>
          </a:bodyPr>
          <a:lstStyle/>
          <a:p>
            <a:pPr>
              <a:lnSpc>
                <a:spcPts val="3919"/>
              </a:lnSpc>
              <a:spcBef>
                <a:spcPct val="0"/>
              </a:spcBef>
            </a:pPr>
            <a:r>
              <a:rPr lang="en-US" sz="2799">
                <a:solidFill>
                  <a:srgbClr val="000000"/>
                </a:solidFill>
                <a:latin typeface="Poppins Medium"/>
              </a:rPr>
              <a:t>Regulamentul cadru de organizare și funcționare a unităților de învățământ preuniversitar, aprobat cu nr. 4.183/4.07.2022</a:t>
            </a:r>
          </a:p>
        </p:txBody>
      </p:sp>
      <p:sp>
        <p:nvSpPr>
          <p:cNvPr id="25" name="TextBox 25"/>
          <p:cNvSpPr txBox="1"/>
          <p:nvPr/>
        </p:nvSpPr>
        <p:spPr>
          <a:xfrm>
            <a:off x="1566229" y="5543561"/>
            <a:ext cx="9396875" cy="2986405"/>
          </a:xfrm>
          <a:prstGeom prst="rect">
            <a:avLst/>
          </a:prstGeom>
        </p:spPr>
        <p:txBody>
          <a:bodyPr lIns="0" tIns="0" rIns="0" bIns="0" rtlCol="0" anchor="t">
            <a:spAutoFit/>
          </a:bodyPr>
          <a:lstStyle/>
          <a:p>
            <a:pPr algn="just">
              <a:lnSpc>
                <a:spcPts val="3919"/>
              </a:lnSpc>
              <a:spcBef>
                <a:spcPct val="0"/>
              </a:spcBef>
            </a:pPr>
            <a:r>
              <a:rPr lang="en-US" sz="2799">
                <a:solidFill>
                  <a:srgbClr val="000000"/>
                </a:solidFill>
                <a:latin typeface="Poppins Medium"/>
              </a:rPr>
              <a:t>O.M.E., nr. 6235/6.09.2023 pentru aprobarea procedurii privind managementul cazurilor de violență asupra antepreșcolarilor/preșcolarilor/ elevilor și personalului școlii, precum și al altor situații corelate, în mediul școlar și a suspiciunii de violență asupra copiilor în afara mediului școlar</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536367" y="-5210866"/>
            <a:ext cx="14680367" cy="14680367"/>
            <a:chOff x="0" y="0"/>
            <a:chExt cx="837653" cy="837653"/>
          </a:xfrm>
        </p:grpSpPr>
        <p:sp>
          <p:nvSpPr>
            <p:cNvPr id="3" name="Freeform 3"/>
            <p:cNvSpPr/>
            <p:nvPr/>
          </p:nvSpPr>
          <p:spPr>
            <a:xfrm>
              <a:off x="0" y="0"/>
              <a:ext cx="837653" cy="837653"/>
            </a:xfrm>
            <a:custGeom>
              <a:avLst/>
              <a:gdLst/>
              <a:ahLst/>
              <a:cxnLst/>
              <a:rect l="l" t="t" r="r" b="b"/>
              <a:pathLst>
                <a:path w="837653" h="837653">
                  <a:moveTo>
                    <a:pt x="418826" y="0"/>
                  </a:moveTo>
                  <a:cubicBezTo>
                    <a:pt x="187515" y="0"/>
                    <a:pt x="0" y="187515"/>
                    <a:pt x="0" y="418826"/>
                  </a:cubicBezTo>
                  <a:cubicBezTo>
                    <a:pt x="0" y="650138"/>
                    <a:pt x="187515" y="837653"/>
                    <a:pt x="418826" y="837653"/>
                  </a:cubicBezTo>
                  <a:cubicBezTo>
                    <a:pt x="650138" y="837653"/>
                    <a:pt x="837653" y="650138"/>
                    <a:pt x="837653" y="418826"/>
                  </a:cubicBezTo>
                  <a:cubicBezTo>
                    <a:pt x="837653" y="187515"/>
                    <a:pt x="650138" y="0"/>
                    <a:pt x="418826" y="0"/>
                  </a:cubicBezTo>
                  <a:close/>
                </a:path>
              </a:pathLst>
            </a:custGeom>
            <a:solidFill>
              <a:srgbClr val="EDA711"/>
            </a:solidFill>
          </p:spPr>
        </p:sp>
        <p:sp>
          <p:nvSpPr>
            <p:cNvPr id="4" name="TextBox 4"/>
            <p:cNvSpPr txBox="1"/>
            <p:nvPr/>
          </p:nvSpPr>
          <p:spPr>
            <a:xfrm>
              <a:off x="78530" y="21380"/>
              <a:ext cx="680593" cy="737743"/>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4447477" y="-3456726"/>
            <a:ext cx="12502588" cy="11914587"/>
            <a:chOff x="0" y="0"/>
            <a:chExt cx="852913" cy="812800"/>
          </a:xfrm>
        </p:grpSpPr>
        <p:sp>
          <p:nvSpPr>
            <p:cNvPr id="6" name="Freeform 6"/>
            <p:cNvSpPr/>
            <p:nvPr/>
          </p:nvSpPr>
          <p:spPr>
            <a:xfrm>
              <a:off x="0" y="0"/>
              <a:ext cx="852913" cy="812800"/>
            </a:xfrm>
            <a:custGeom>
              <a:avLst/>
              <a:gdLst/>
              <a:ahLst/>
              <a:cxnLst/>
              <a:rect l="l" t="t" r="r" b="b"/>
              <a:pathLst>
                <a:path w="852913" h="812800">
                  <a:moveTo>
                    <a:pt x="426456" y="0"/>
                  </a:moveTo>
                  <a:cubicBezTo>
                    <a:pt x="190931" y="0"/>
                    <a:pt x="0" y="181951"/>
                    <a:pt x="0" y="406400"/>
                  </a:cubicBezTo>
                  <a:cubicBezTo>
                    <a:pt x="0" y="630849"/>
                    <a:pt x="190931" y="812800"/>
                    <a:pt x="426456" y="812800"/>
                  </a:cubicBezTo>
                  <a:cubicBezTo>
                    <a:pt x="661982" y="812800"/>
                    <a:pt x="852913" y="630849"/>
                    <a:pt x="852913" y="406400"/>
                  </a:cubicBezTo>
                  <a:cubicBezTo>
                    <a:pt x="852913" y="181951"/>
                    <a:pt x="661982" y="0"/>
                    <a:pt x="426456" y="0"/>
                  </a:cubicBezTo>
                  <a:close/>
                </a:path>
              </a:pathLst>
            </a:custGeom>
            <a:solidFill>
              <a:srgbClr val="FFBC00"/>
            </a:solidFill>
          </p:spPr>
        </p:sp>
        <p:sp>
          <p:nvSpPr>
            <p:cNvPr id="7" name="TextBox 7"/>
            <p:cNvSpPr txBox="1"/>
            <p:nvPr/>
          </p:nvSpPr>
          <p:spPr>
            <a:xfrm>
              <a:off x="79961" y="19050"/>
              <a:ext cx="692992" cy="717550"/>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a:off x="-3739860" y="-3414336"/>
            <a:ext cx="11087352" cy="11087308"/>
            <a:chOff x="0" y="0"/>
            <a:chExt cx="6350000" cy="6349975"/>
          </a:xfrm>
        </p:grpSpPr>
        <p:sp>
          <p:nvSpPr>
            <p:cNvPr id="9" name="Freeform 9"/>
            <p:cNvSpPr/>
            <p:nvPr/>
          </p:nvSpPr>
          <p:spPr>
            <a:xfrm>
              <a:off x="0" y="0"/>
              <a:ext cx="6350000" cy="6349975"/>
            </a:xfrm>
            <a:custGeom>
              <a:avLst/>
              <a:gdLst/>
              <a:ahLst/>
              <a:cxnLst/>
              <a:rect l="l" t="t" r="r" b="b"/>
              <a:pathLst>
                <a:path w="6350000" h="6349975">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a:blip r:embed="rId2"/>
              <a:stretch>
                <a:fillRect l="-24999" r="-24999"/>
              </a:stretch>
            </a:blipFill>
          </p:spPr>
        </p:sp>
      </p:grpSp>
      <p:sp>
        <p:nvSpPr>
          <p:cNvPr id="10" name="TextBox 10"/>
          <p:cNvSpPr txBox="1"/>
          <p:nvPr/>
        </p:nvSpPr>
        <p:spPr>
          <a:xfrm>
            <a:off x="4379431" y="179978"/>
            <a:ext cx="8236124" cy="1200150"/>
          </a:xfrm>
          <a:prstGeom prst="rect">
            <a:avLst/>
          </a:prstGeom>
        </p:spPr>
        <p:txBody>
          <a:bodyPr lIns="0" tIns="0" rIns="0" bIns="0" rtlCol="0" anchor="t">
            <a:spAutoFit/>
          </a:bodyPr>
          <a:lstStyle/>
          <a:p>
            <a:pPr algn="r">
              <a:lnSpc>
                <a:spcPts val="8984"/>
              </a:lnSpc>
            </a:pPr>
            <a:r>
              <a:rPr lang="en-US" sz="7487">
                <a:solidFill>
                  <a:srgbClr val="D6801C"/>
                </a:solidFill>
                <a:latin typeface="Poppins Ultra-Bold"/>
              </a:rPr>
              <a:t>DE CE?</a:t>
            </a:r>
          </a:p>
        </p:txBody>
      </p:sp>
      <p:sp>
        <p:nvSpPr>
          <p:cNvPr id="11" name="TextBox 11"/>
          <p:cNvSpPr txBox="1"/>
          <p:nvPr/>
        </p:nvSpPr>
        <p:spPr>
          <a:xfrm>
            <a:off x="9798823" y="1713565"/>
            <a:ext cx="7836460" cy="6715180"/>
          </a:xfrm>
          <a:prstGeom prst="rect">
            <a:avLst/>
          </a:prstGeom>
        </p:spPr>
        <p:txBody>
          <a:bodyPr lIns="0" tIns="0" rIns="0" bIns="0" rtlCol="0" anchor="t">
            <a:spAutoFit/>
          </a:bodyPr>
          <a:lstStyle/>
          <a:p>
            <a:pPr algn="just">
              <a:lnSpc>
                <a:spcPts val="4196"/>
              </a:lnSpc>
            </a:pPr>
            <a:endParaRPr/>
          </a:p>
          <a:p>
            <a:pPr algn="ctr">
              <a:lnSpc>
                <a:spcPts val="8116"/>
              </a:lnSpc>
            </a:pPr>
            <a:r>
              <a:rPr lang="en-US" sz="5797">
                <a:solidFill>
                  <a:srgbClr val="000000"/>
                </a:solidFill>
                <a:latin typeface="Poppins Medium"/>
              </a:rPr>
              <a:t>Creșterea gradului de siguranță în unitățile de învățământ preuniversitar</a:t>
            </a:r>
          </a:p>
          <a:p>
            <a:pPr algn="just">
              <a:lnSpc>
                <a:spcPts val="4196"/>
              </a:lnSpc>
            </a:pPr>
            <a:endParaRPr lang="en-US" sz="5797">
              <a:solidFill>
                <a:srgbClr val="000000"/>
              </a:solidFill>
              <a:latin typeface="Poppins Medium"/>
            </a:endParaRPr>
          </a:p>
          <a:p>
            <a:pPr algn="just">
              <a:lnSpc>
                <a:spcPts val="4196"/>
              </a:lnSpc>
              <a:spcBef>
                <a:spcPct val="0"/>
              </a:spcBef>
            </a:pPr>
            <a:endParaRPr lang="en-US" sz="5797">
              <a:solidFill>
                <a:srgbClr val="000000"/>
              </a:solidFill>
              <a:latin typeface="Poppins Medium"/>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135087" y="454897"/>
            <a:ext cx="10017825" cy="939772"/>
          </a:xfrm>
          <a:prstGeom prst="rect">
            <a:avLst/>
          </a:prstGeom>
        </p:spPr>
        <p:txBody>
          <a:bodyPr lIns="0" tIns="0" rIns="0" bIns="0" rtlCol="0" anchor="t">
            <a:spAutoFit/>
          </a:bodyPr>
          <a:lstStyle/>
          <a:p>
            <a:pPr algn="ctr">
              <a:lnSpc>
                <a:spcPts val="7002"/>
              </a:lnSpc>
            </a:pPr>
            <a:r>
              <a:rPr lang="en-US" sz="5835">
                <a:solidFill>
                  <a:srgbClr val="D6801C"/>
                </a:solidFill>
                <a:latin typeface="Poppins Ultra-Bold"/>
              </a:rPr>
              <a:t>Scopul procedurii</a:t>
            </a:r>
          </a:p>
        </p:txBody>
      </p:sp>
      <p:grpSp>
        <p:nvGrpSpPr>
          <p:cNvPr id="3" name="Group 3"/>
          <p:cNvGrpSpPr/>
          <p:nvPr/>
        </p:nvGrpSpPr>
        <p:grpSpPr>
          <a:xfrm>
            <a:off x="519383" y="2725753"/>
            <a:ext cx="2138934" cy="2138934"/>
            <a:chOff x="0" y="0"/>
            <a:chExt cx="812800" cy="812800"/>
          </a:xfrm>
        </p:grpSpPr>
        <p:sp>
          <p:nvSpPr>
            <p:cNvPr id="4" name="Freeform 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BC00"/>
            </a:solidFill>
          </p:spPr>
        </p:sp>
        <p:sp>
          <p:nvSpPr>
            <p:cNvPr id="5" name="TextBox 5"/>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5532462" y="2725753"/>
            <a:ext cx="2138934" cy="2138934"/>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BC00"/>
            </a:solidFill>
          </p:spPr>
        </p:sp>
        <p:sp>
          <p:nvSpPr>
            <p:cNvPr id="8" name="TextBox 8"/>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9" name="Group 9"/>
          <p:cNvGrpSpPr/>
          <p:nvPr/>
        </p:nvGrpSpPr>
        <p:grpSpPr>
          <a:xfrm>
            <a:off x="8061922" y="2820117"/>
            <a:ext cx="2138934" cy="2138934"/>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BC00"/>
            </a:solidFill>
          </p:spPr>
        </p:sp>
        <p:sp>
          <p:nvSpPr>
            <p:cNvPr id="11" name="TextBox 11"/>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12" name="Group 12"/>
          <p:cNvGrpSpPr/>
          <p:nvPr/>
        </p:nvGrpSpPr>
        <p:grpSpPr>
          <a:xfrm>
            <a:off x="10516789" y="2817814"/>
            <a:ext cx="2138934" cy="2138934"/>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BC00"/>
            </a:solidFill>
          </p:spPr>
        </p:sp>
        <p:sp>
          <p:nvSpPr>
            <p:cNvPr id="14" name="TextBox 14"/>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15" name="Group 15"/>
          <p:cNvGrpSpPr/>
          <p:nvPr/>
        </p:nvGrpSpPr>
        <p:grpSpPr>
          <a:xfrm>
            <a:off x="15424781" y="2820117"/>
            <a:ext cx="2138934" cy="2138934"/>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BC00"/>
            </a:solidFill>
          </p:spPr>
        </p:sp>
        <p:sp>
          <p:nvSpPr>
            <p:cNvPr id="17" name="TextBox 17"/>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18" name="Freeform 18"/>
          <p:cNvSpPr/>
          <p:nvPr/>
        </p:nvSpPr>
        <p:spPr>
          <a:xfrm>
            <a:off x="871888" y="3213141"/>
            <a:ext cx="1348279" cy="1348279"/>
          </a:xfrm>
          <a:custGeom>
            <a:avLst/>
            <a:gdLst/>
            <a:ahLst/>
            <a:cxnLst/>
            <a:rect l="l" t="t" r="r" b="b"/>
            <a:pathLst>
              <a:path w="1348279" h="1348279">
                <a:moveTo>
                  <a:pt x="0" y="0"/>
                </a:moveTo>
                <a:lnTo>
                  <a:pt x="1348280" y="0"/>
                </a:lnTo>
                <a:lnTo>
                  <a:pt x="1348280" y="1348279"/>
                </a:lnTo>
                <a:lnTo>
                  <a:pt x="0" y="1348279"/>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19" name="TextBox 19"/>
          <p:cNvSpPr txBox="1"/>
          <p:nvPr/>
        </p:nvSpPr>
        <p:spPr>
          <a:xfrm>
            <a:off x="231303" y="5573738"/>
            <a:ext cx="2350437" cy="3858005"/>
          </a:xfrm>
          <a:prstGeom prst="rect">
            <a:avLst/>
          </a:prstGeom>
        </p:spPr>
        <p:txBody>
          <a:bodyPr lIns="0" tIns="0" rIns="0" bIns="0" rtlCol="0" anchor="t">
            <a:spAutoFit/>
          </a:bodyPr>
          <a:lstStyle/>
          <a:p>
            <a:pPr algn="ctr">
              <a:lnSpc>
                <a:spcPts val="3479"/>
              </a:lnSpc>
            </a:pPr>
            <a:r>
              <a:rPr lang="en-US" sz="2485">
                <a:solidFill>
                  <a:srgbClr val="292828"/>
                </a:solidFill>
                <a:latin typeface="Archivo Black"/>
              </a:rPr>
              <a:t>cazurilor de violență ușoară între antepreșcolari/preșcolari/elevi, săvârșite în mediul școlar </a:t>
            </a:r>
          </a:p>
          <a:p>
            <a:pPr algn="ctr">
              <a:lnSpc>
                <a:spcPts val="2779"/>
              </a:lnSpc>
              <a:spcBef>
                <a:spcPct val="0"/>
              </a:spcBef>
            </a:pPr>
            <a:endParaRPr lang="en-US" sz="2485">
              <a:solidFill>
                <a:srgbClr val="292828"/>
              </a:solidFill>
              <a:latin typeface="Archivo Black"/>
            </a:endParaRPr>
          </a:p>
        </p:txBody>
      </p:sp>
      <p:sp>
        <p:nvSpPr>
          <p:cNvPr id="20" name="TextBox 20"/>
          <p:cNvSpPr txBox="1"/>
          <p:nvPr/>
        </p:nvSpPr>
        <p:spPr>
          <a:xfrm>
            <a:off x="621828" y="5067300"/>
            <a:ext cx="2350437" cy="475055"/>
          </a:xfrm>
          <a:prstGeom prst="rect">
            <a:avLst/>
          </a:prstGeom>
        </p:spPr>
        <p:txBody>
          <a:bodyPr lIns="0" tIns="0" rIns="0" bIns="0" rtlCol="0" anchor="t">
            <a:spAutoFit/>
          </a:bodyPr>
          <a:lstStyle/>
          <a:p>
            <a:pPr algn="ctr">
              <a:lnSpc>
                <a:spcPts val="3740"/>
              </a:lnSpc>
              <a:spcBef>
                <a:spcPct val="0"/>
              </a:spcBef>
            </a:pPr>
            <a:r>
              <a:rPr lang="en-US" sz="2672">
                <a:solidFill>
                  <a:srgbClr val="D6801C"/>
                </a:solidFill>
                <a:latin typeface="Poppins Ultra-Bold"/>
              </a:rPr>
              <a:t>1</a:t>
            </a:r>
          </a:p>
        </p:txBody>
      </p:sp>
      <p:sp>
        <p:nvSpPr>
          <p:cNvPr id="21" name="TextBox 21"/>
          <p:cNvSpPr txBox="1"/>
          <p:nvPr/>
        </p:nvSpPr>
        <p:spPr>
          <a:xfrm>
            <a:off x="3103662" y="5067300"/>
            <a:ext cx="2350437" cy="475055"/>
          </a:xfrm>
          <a:prstGeom prst="rect">
            <a:avLst/>
          </a:prstGeom>
        </p:spPr>
        <p:txBody>
          <a:bodyPr lIns="0" tIns="0" rIns="0" bIns="0" rtlCol="0" anchor="t">
            <a:spAutoFit/>
          </a:bodyPr>
          <a:lstStyle/>
          <a:p>
            <a:pPr algn="ctr">
              <a:lnSpc>
                <a:spcPts val="3740"/>
              </a:lnSpc>
              <a:spcBef>
                <a:spcPct val="0"/>
              </a:spcBef>
            </a:pPr>
            <a:r>
              <a:rPr lang="en-US" sz="2672">
                <a:solidFill>
                  <a:srgbClr val="D6801C"/>
                </a:solidFill>
                <a:latin typeface="Poppins Ultra-Bold"/>
              </a:rPr>
              <a:t>2</a:t>
            </a:r>
          </a:p>
        </p:txBody>
      </p:sp>
      <p:sp>
        <p:nvSpPr>
          <p:cNvPr id="22" name="TextBox 22"/>
          <p:cNvSpPr txBox="1"/>
          <p:nvPr/>
        </p:nvSpPr>
        <p:spPr>
          <a:xfrm>
            <a:off x="5605733" y="5067300"/>
            <a:ext cx="2350437" cy="475055"/>
          </a:xfrm>
          <a:prstGeom prst="rect">
            <a:avLst/>
          </a:prstGeom>
        </p:spPr>
        <p:txBody>
          <a:bodyPr lIns="0" tIns="0" rIns="0" bIns="0" rtlCol="0" anchor="t">
            <a:spAutoFit/>
          </a:bodyPr>
          <a:lstStyle/>
          <a:p>
            <a:pPr algn="ctr">
              <a:lnSpc>
                <a:spcPts val="3740"/>
              </a:lnSpc>
              <a:spcBef>
                <a:spcPct val="0"/>
              </a:spcBef>
            </a:pPr>
            <a:r>
              <a:rPr lang="en-US" sz="2672">
                <a:solidFill>
                  <a:srgbClr val="D6801C"/>
                </a:solidFill>
                <a:latin typeface="Poppins Ultra-Bold"/>
              </a:rPr>
              <a:t>3</a:t>
            </a:r>
          </a:p>
        </p:txBody>
      </p:sp>
      <p:sp>
        <p:nvSpPr>
          <p:cNvPr id="23" name="TextBox 23"/>
          <p:cNvSpPr txBox="1"/>
          <p:nvPr/>
        </p:nvSpPr>
        <p:spPr>
          <a:xfrm>
            <a:off x="7850419" y="5067300"/>
            <a:ext cx="2350437" cy="475055"/>
          </a:xfrm>
          <a:prstGeom prst="rect">
            <a:avLst/>
          </a:prstGeom>
        </p:spPr>
        <p:txBody>
          <a:bodyPr lIns="0" tIns="0" rIns="0" bIns="0" rtlCol="0" anchor="t">
            <a:spAutoFit/>
          </a:bodyPr>
          <a:lstStyle/>
          <a:p>
            <a:pPr algn="ctr">
              <a:lnSpc>
                <a:spcPts val="3740"/>
              </a:lnSpc>
              <a:spcBef>
                <a:spcPct val="0"/>
              </a:spcBef>
            </a:pPr>
            <a:r>
              <a:rPr lang="en-US" sz="2672">
                <a:solidFill>
                  <a:srgbClr val="D6801C"/>
                </a:solidFill>
                <a:latin typeface="Poppins Ultra-Bold"/>
              </a:rPr>
              <a:t>4</a:t>
            </a:r>
          </a:p>
        </p:txBody>
      </p:sp>
      <p:sp>
        <p:nvSpPr>
          <p:cNvPr id="24" name="TextBox 24"/>
          <p:cNvSpPr txBox="1"/>
          <p:nvPr/>
        </p:nvSpPr>
        <p:spPr>
          <a:xfrm>
            <a:off x="10411038" y="5067300"/>
            <a:ext cx="2350437" cy="475055"/>
          </a:xfrm>
          <a:prstGeom prst="rect">
            <a:avLst/>
          </a:prstGeom>
        </p:spPr>
        <p:txBody>
          <a:bodyPr lIns="0" tIns="0" rIns="0" bIns="0" rtlCol="0" anchor="t">
            <a:spAutoFit/>
          </a:bodyPr>
          <a:lstStyle/>
          <a:p>
            <a:pPr algn="ctr">
              <a:lnSpc>
                <a:spcPts val="3740"/>
              </a:lnSpc>
              <a:spcBef>
                <a:spcPct val="0"/>
              </a:spcBef>
            </a:pPr>
            <a:r>
              <a:rPr lang="en-US" sz="2672">
                <a:solidFill>
                  <a:srgbClr val="D6801C"/>
                </a:solidFill>
                <a:latin typeface="Poppins Ultra-Bold"/>
              </a:rPr>
              <a:t>5</a:t>
            </a:r>
          </a:p>
        </p:txBody>
      </p:sp>
      <p:sp>
        <p:nvSpPr>
          <p:cNvPr id="25" name="Freeform 25"/>
          <p:cNvSpPr/>
          <p:nvPr/>
        </p:nvSpPr>
        <p:spPr>
          <a:xfrm>
            <a:off x="5927790" y="3108534"/>
            <a:ext cx="1348279" cy="1348279"/>
          </a:xfrm>
          <a:custGeom>
            <a:avLst/>
            <a:gdLst/>
            <a:ahLst/>
            <a:cxnLst/>
            <a:rect l="l" t="t" r="r" b="b"/>
            <a:pathLst>
              <a:path w="1348279" h="1348279">
                <a:moveTo>
                  <a:pt x="0" y="0"/>
                </a:moveTo>
                <a:lnTo>
                  <a:pt x="1348279" y="0"/>
                </a:lnTo>
                <a:lnTo>
                  <a:pt x="1348279" y="1348280"/>
                </a:lnTo>
                <a:lnTo>
                  <a:pt x="0" y="134828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26" name="Freeform 26"/>
          <p:cNvSpPr/>
          <p:nvPr/>
        </p:nvSpPr>
        <p:spPr>
          <a:xfrm>
            <a:off x="8490626" y="3215444"/>
            <a:ext cx="1348279" cy="1348279"/>
          </a:xfrm>
          <a:custGeom>
            <a:avLst/>
            <a:gdLst/>
            <a:ahLst/>
            <a:cxnLst/>
            <a:rect l="l" t="t" r="r" b="b"/>
            <a:pathLst>
              <a:path w="1348279" h="1348279">
                <a:moveTo>
                  <a:pt x="0" y="0"/>
                </a:moveTo>
                <a:lnTo>
                  <a:pt x="1348280" y="0"/>
                </a:lnTo>
                <a:lnTo>
                  <a:pt x="1348280" y="1348280"/>
                </a:lnTo>
                <a:lnTo>
                  <a:pt x="0" y="134828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27" name="Freeform 27"/>
          <p:cNvSpPr/>
          <p:nvPr/>
        </p:nvSpPr>
        <p:spPr>
          <a:xfrm>
            <a:off x="10912117" y="3213141"/>
            <a:ext cx="1348279" cy="1348279"/>
          </a:xfrm>
          <a:custGeom>
            <a:avLst/>
            <a:gdLst/>
            <a:ahLst/>
            <a:cxnLst/>
            <a:rect l="l" t="t" r="r" b="b"/>
            <a:pathLst>
              <a:path w="1348279" h="1348279">
                <a:moveTo>
                  <a:pt x="0" y="0"/>
                </a:moveTo>
                <a:lnTo>
                  <a:pt x="1348279" y="0"/>
                </a:lnTo>
                <a:lnTo>
                  <a:pt x="1348279" y="1348279"/>
                </a:lnTo>
                <a:lnTo>
                  <a:pt x="0" y="1348279"/>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28" name="Freeform 28"/>
          <p:cNvSpPr/>
          <p:nvPr/>
        </p:nvSpPr>
        <p:spPr>
          <a:xfrm>
            <a:off x="15820108" y="3215444"/>
            <a:ext cx="1348279" cy="1348279"/>
          </a:xfrm>
          <a:custGeom>
            <a:avLst/>
            <a:gdLst/>
            <a:ahLst/>
            <a:cxnLst/>
            <a:rect l="l" t="t" r="r" b="b"/>
            <a:pathLst>
              <a:path w="1348279" h="1348279">
                <a:moveTo>
                  <a:pt x="0" y="0"/>
                </a:moveTo>
                <a:lnTo>
                  <a:pt x="1348280" y="0"/>
                </a:lnTo>
                <a:lnTo>
                  <a:pt x="1348280" y="1348280"/>
                </a:lnTo>
                <a:lnTo>
                  <a:pt x="0" y="134828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29" name="TextBox 29"/>
          <p:cNvSpPr txBox="1"/>
          <p:nvPr/>
        </p:nvSpPr>
        <p:spPr>
          <a:xfrm>
            <a:off x="-118363" y="1327994"/>
            <a:ext cx="18288000" cy="1780540"/>
          </a:xfrm>
          <a:prstGeom prst="rect">
            <a:avLst/>
          </a:prstGeom>
        </p:spPr>
        <p:txBody>
          <a:bodyPr lIns="0" tIns="0" rIns="0" bIns="0" rtlCol="0" anchor="t">
            <a:spAutoFit/>
          </a:bodyPr>
          <a:lstStyle/>
          <a:p>
            <a:pPr algn="ctr">
              <a:lnSpc>
                <a:spcPts val="4759"/>
              </a:lnSpc>
            </a:pPr>
            <a:r>
              <a:rPr lang="en-US" sz="3399">
                <a:solidFill>
                  <a:srgbClr val="E08822"/>
                </a:solidFill>
                <a:latin typeface="Canva Sans 1 Bold"/>
              </a:rPr>
              <a:t>Reglementarea modalităţilor de lucru, regulile aplicabile şi responsabilităţile persoanelor implicate în managementul interinstituţional şi multidisciplinar al:</a:t>
            </a:r>
          </a:p>
          <a:p>
            <a:pPr algn="ctr">
              <a:lnSpc>
                <a:spcPts val="4759"/>
              </a:lnSpc>
            </a:pPr>
            <a:endParaRPr lang="en-US" sz="3399">
              <a:solidFill>
                <a:srgbClr val="E08822"/>
              </a:solidFill>
              <a:latin typeface="Canva Sans 1 Bold"/>
            </a:endParaRPr>
          </a:p>
        </p:txBody>
      </p:sp>
      <p:grpSp>
        <p:nvGrpSpPr>
          <p:cNvPr id="30" name="Group 30"/>
          <p:cNvGrpSpPr/>
          <p:nvPr/>
        </p:nvGrpSpPr>
        <p:grpSpPr>
          <a:xfrm>
            <a:off x="12898571" y="2820117"/>
            <a:ext cx="2138934" cy="2138934"/>
            <a:chOff x="0" y="0"/>
            <a:chExt cx="812800" cy="812800"/>
          </a:xfrm>
        </p:grpSpPr>
        <p:sp>
          <p:nvSpPr>
            <p:cNvPr id="31" name="Freeform 3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BC00"/>
            </a:solidFill>
          </p:spPr>
        </p:sp>
        <p:sp>
          <p:nvSpPr>
            <p:cNvPr id="32" name="TextBox 32"/>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33" name="Freeform 33"/>
          <p:cNvSpPr/>
          <p:nvPr/>
        </p:nvSpPr>
        <p:spPr>
          <a:xfrm>
            <a:off x="13293899" y="3215444"/>
            <a:ext cx="1348279" cy="1348279"/>
          </a:xfrm>
          <a:custGeom>
            <a:avLst/>
            <a:gdLst/>
            <a:ahLst/>
            <a:cxnLst/>
            <a:rect l="l" t="t" r="r" b="b"/>
            <a:pathLst>
              <a:path w="1348279" h="1348279">
                <a:moveTo>
                  <a:pt x="0" y="0"/>
                </a:moveTo>
                <a:lnTo>
                  <a:pt x="1348279" y="0"/>
                </a:lnTo>
                <a:lnTo>
                  <a:pt x="1348279" y="1348280"/>
                </a:lnTo>
                <a:lnTo>
                  <a:pt x="0" y="134828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nvGrpSpPr>
          <p:cNvPr id="34" name="Group 34"/>
          <p:cNvGrpSpPr/>
          <p:nvPr/>
        </p:nvGrpSpPr>
        <p:grpSpPr>
          <a:xfrm>
            <a:off x="3065620" y="2820117"/>
            <a:ext cx="2138934" cy="2138934"/>
            <a:chOff x="0" y="0"/>
            <a:chExt cx="812800" cy="812800"/>
          </a:xfrm>
        </p:grpSpPr>
        <p:sp>
          <p:nvSpPr>
            <p:cNvPr id="35" name="Freeform 3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BC00"/>
            </a:solidFill>
          </p:spPr>
        </p:sp>
        <p:sp>
          <p:nvSpPr>
            <p:cNvPr id="36" name="TextBox 36"/>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37" name="Freeform 37"/>
          <p:cNvSpPr/>
          <p:nvPr/>
        </p:nvSpPr>
        <p:spPr>
          <a:xfrm>
            <a:off x="3460948" y="3215444"/>
            <a:ext cx="1348279" cy="1348279"/>
          </a:xfrm>
          <a:custGeom>
            <a:avLst/>
            <a:gdLst/>
            <a:ahLst/>
            <a:cxnLst/>
            <a:rect l="l" t="t" r="r" b="b"/>
            <a:pathLst>
              <a:path w="1348279" h="1348279">
                <a:moveTo>
                  <a:pt x="0" y="0"/>
                </a:moveTo>
                <a:lnTo>
                  <a:pt x="1348279" y="0"/>
                </a:lnTo>
                <a:lnTo>
                  <a:pt x="1348279" y="1348280"/>
                </a:lnTo>
                <a:lnTo>
                  <a:pt x="0" y="134828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8" name="TextBox 38"/>
          <p:cNvSpPr txBox="1"/>
          <p:nvPr/>
        </p:nvSpPr>
        <p:spPr>
          <a:xfrm>
            <a:off x="12913875" y="4987626"/>
            <a:ext cx="2350437" cy="475055"/>
          </a:xfrm>
          <a:prstGeom prst="rect">
            <a:avLst/>
          </a:prstGeom>
        </p:spPr>
        <p:txBody>
          <a:bodyPr lIns="0" tIns="0" rIns="0" bIns="0" rtlCol="0" anchor="t">
            <a:spAutoFit/>
          </a:bodyPr>
          <a:lstStyle/>
          <a:p>
            <a:pPr algn="ctr">
              <a:lnSpc>
                <a:spcPts val="3740"/>
              </a:lnSpc>
              <a:spcBef>
                <a:spcPct val="0"/>
              </a:spcBef>
            </a:pPr>
            <a:r>
              <a:rPr lang="en-US" sz="2672">
                <a:solidFill>
                  <a:srgbClr val="D6801C"/>
                </a:solidFill>
                <a:latin typeface="Poppins Ultra-Bold"/>
              </a:rPr>
              <a:t>6</a:t>
            </a:r>
          </a:p>
        </p:txBody>
      </p:sp>
      <p:sp>
        <p:nvSpPr>
          <p:cNvPr id="39" name="TextBox 39"/>
          <p:cNvSpPr txBox="1"/>
          <p:nvPr/>
        </p:nvSpPr>
        <p:spPr>
          <a:xfrm>
            <a:off x="15397662" y="4987626"/>
            <a:ext cx="2350437" cy="475055"/>
          </a:xfrm>
          <a:prstGeom prst="rect">
            <a:avLst/>
          </a:prstGeom>
        </p:spPr>
        <p:txBody>
          <a:bodyPr lIns="0" tIns="0" rIns="0" bIns="0" rtlCol="0" anchor="t">
            <a:spAutoFit/>
          </a:bodyPr>
          <a:lstStyle/>
          <a:p>
            <a:pPr algn="ctr">
              <a:lnSpc>
                <a:spcPts val="3740"/>
              </a:lnSpc>
              <a:spcBef>
                <a:spcPct val="0"/>
              </a:spcBef>
            </a:pPr>
            <a:r>
              <a:rPr lang="en-US" sz="2672">
                <a:solidFill>
                  <a:srgbClr val="D6801C"/>
                </a:solidFill>
                <a:latin typeface="Poppins Ultra-Bold"/>
              </a:rPr>
              <a:t>7</a:t>
            </a:r>
          </a:p>
        </p:txBody>
      </p:sp>
      <p:sp>
        <p:nvSpPr>
          <p:cNvPr id="40" name="TextBox 40"/>
          <p:cNvSpPr txBox="1"/>
          <p:nvPr/>
        </p:nvSpPr>
        <p:spPr>
          <a:xfrm>
            <a:off x="2974279" y="5589980"/>
            <a:ext cx="2087281" cy="3858005"/>
          </a:xfrm>
          <a:prstGeom prst="rect">
            <a:avLst/>
          </a:prstGeom>
        </p:spPr>
        <p:txBody>
          <a:bodyPr lIns="0" tIns="0" rIns="0" bIns="0" rtlCol="0" anchor="t">
            <a:spAutoFit/>
          </a:bodyPr>
          <a:lstStyle/>
          <a:p>
            <a:pPr algn="ctr">
              <a:lnSpc>
                <a:spcPts val="3479"/>
              </a:lnSpc>
            </a:pPr>
            <a:r>
              <a:rPr lang="en-US" sz="2485">
                <a:solidFill>
                  <a:srgbClr val="292828"/>
                </a:solidFill>
                <a:latin typeface="Archivo Black"/>
              </a:rPr>
              <a:t>cazurilor de violență gravă între preșcolari/elevi, săvârșite în mediul școlar </a:t>
            </a:r>
          </a:p>
          <a:p>
            <a:pPr algn="ctr">
              <a:lnSpc>
                <a:spcPts val="2779"/>
              </a:lnSpc>
              <a:spcBef>
                <a:spcPct val="0"/>
              </a:spcBef>
            </a:pPr>
            <a:endParaRPr lang="en-US" sz="2485">
              <a:solidFill>
                <a:srgbClr val="292828"/>
              </a:solidFill>
              <a:latin typeface="Archivo Black"/>
            </a:endParaRPr>
          </a:p>
        </p:txBody>
      </p:sp>
      <p:sp>
        <p:nvSpPr>
          <p:cNvPr id="41" name="TextBox 41"/>
          <p:cNvSpPr txBox="1"/>
          <p:nvPr/>
        </p:nvSpPr>
        <p:spPr>
          <a:xfrm>
            <a:off x="5262688" y="5552695"/>
            <a:ext cx="3036527" cy="4734305"/>
          </a:xfrm>
          <a:prstGeom prst="rect">
            <a:avLst/>
          </a:prstGeom>
        </p:spPr>
        <p:txBody>
          <a:bodyPr lIns="0" tIns="0" rIns="0" bIns="0" rtlCol="0" anchor="t">
            <a:spAutoFit/>
          </a:bodyPr>
          <a:lstStyle/>
          <a:p>
            <a:pPr algn="ctr">
              <a:lnSpc>
                <a:spcPts val="3479"/>
              </a:lnSpc>
            </a:pPr>
            <a:r>
              <a:rPr lang="en-US" sz="2485">
                <a:solidFill>
                  <a:srgbClr val="292828"/>
                </a:solidFill>
                <a:latin typeface="Archivo Black"/>
              </a:rPr>
              <a:t>cazurilor de violență asupra antepreșcolarilor/preșcolarilor/elevilor, săvârșite de membri ai personalului unității de învățământ, în mediul școlar </a:t>
            </a:r>
          </a:p>
          <a:p>
            <a:pPr algn="ctr">
              <a:lnSpc>
                <a:spcPts val="2779"/>
              </a:lnSpc>
              <a:spcBef>
                <a:spcPct val="0"/>
              </a:spcBef>
            </a:pPr>
            <a:endParaRPr lang="en-US" sz="2485">
              <a:solidFill>
                <a:srgbClr val="292828"/>
              </a:solidFill>
              <a:latin typeface="Archivo Black"/>
            </a:endParaRPr>
          </a:p>
        </p:txBody>
      </p:sp>
      <p:sp>
        <p:nvSpPr>
          <p:cNvPr id="42" name="TextBox 42"/>
          <p:cNvSpPr txBox="1"/>
          <p:nvPr/>
        </p:nvSpPr>
        <p:spPr>
          <a:xfrm>
            <a:off x="8299216" y="5573738"/>
            <a:ext cx="2329010" cy="4734305"/>
          </a:xfrm>
          <a:prstGeom prst="rect">
            <a:avLst/>
          </a:prstGeom>
        </p:spPr>
        <p:txBody>
          <a:bodyPr lIns="0" tIns="0" rIns="0" bIns="0" rtlCol="0" anchor="t">
            <a:spAutoFit/>
          </a:bodyPr>
          <a:lstStyle/>
          <a:p>
            <a:pPr algn="ctr">
              <a:lnSpc>
                <a:spcPts val="3479"/>
              </a:lnSpc>
            </a:pPr>
            <a:r>
              <a:rPr lang="en-US" sz="2485">
                <a:solidFill>
                  <a:srgbClr val="292828"/>
                </a:solidFill>
                <a:latin typeface="Archivo Black"/>
              </a:rPr>
              <a:t>cazurilor de violență asupra personalului unității de învățământ, săvârșite de elevi, în mediul școlar </a:t>
            </a:r>
          </a:p>
          <a:p>
            <a:pPr algn="ctr">
              <a:lnSpc>
                <a:spcPts val="2779"/>
              </a:lnSpc>
              <a:spcBef>
                <a:spcPct val="0"/>
              </a:spcBef>
            </a:pPr>
            <a:endParaRPr lang="en-US" sz="2485">
              <a:solidFill>
                <a:srgbClr val="292828"/>
              </a:solidFill>
              <a:latin typeface="Archivo Black"/>
            </a:endParaRPr>
          </a:p>
        </p:txBody>
      </p:sp>
      <p:sp>
        <p:nvSpPr>
          <p:cNvPr id="43" name="TextBox 43"/>
          <p:cNvSpPr txBox="1"/>
          <p:nvPr/>
        </p:nvSpPr>
        <p:spPr>
          <a:xfrm>
            <a:off x="10828251" y="5552695"/>
            <a:ext cx="2253721" cy="3499230"/>
          </a:xfrm>
          <a:prstGeom prst="rect">
            <a:avLst/>
          </a:prstGeom>
        </p:spPr>
        <p:txBody>
          <a:bodyPr lIns="0" tIns="0" rIns="0" bIns="0" rtlCol="0" anchor="t">
            <a:spAutoFit/>
          </a:bodyPr>
          <a:lstStyle/>
          <a:p>
            <a:pPr algn="ctr">
              <a:lnSpc>
                <a:spcPts val="3479"/>
              </a:lnSpc>
              <a:spcBef>
                <a:spcPct val="0"/>
              </a:spcBef>
            </a:pPr>
            <a:r>
              <a:rPr lang="en-US" sz="2485">
                <a:solidFill>
                  <a:srgbClr val="292828"/>
                </a:solidFill>
                <a:latin typeface="Archivo Black"/>
              </a:rPr>
              <a:t>suspiciunilor de violență comisă asupra copilului în afara mediului școlar</a:t>
            </a:r>
          </a:p>
        </p:txBody>
      </p:sp>
      <p:sp>
        <p:nvSpPr>
          <p:cNvPr id="44" name="TextBox 44"/>
          <p:cNvSpPr txBox="1"/>
          <p:nvPr/>
        </p:nvSpPr>
        <p:spPr>
          <a:xfrm>
            <a:off x="13148647" y="5510306"/>
            <a:ext cx="2005160" cy="4375530"/>
          </a:xfrm>
          <a:prstGeom prst="rect">
            <a:avLst/>
          </a:prstGeom>
        </p:spPr>
        <p:txBody>
          <a:bodyPr lIns="0" tIns="0" rIns="0" bIns="0" rtlCol="0" anchor="t">
            <a:spAutoFit/>
          </a:bodyPr>
          <a:lstStyle/>
          <a:p>
            <a:pPr algn="ctr">
              <a:lnSpc>
                <a:spcPts val="3479"/>
              </a:lnSpc>
            </a:pPr>
            <a:r>
              <a:rPr lang="en-US" sz="2485">
                <a:solidFill>
                  <a:srgbClr val="292828"/>
                </a:solidFill>
                <a:latin typeface="Archivo Black"/>
              </a:rPr>
              <a:t>cazurilor de suspiciune de consum de substanțe psihoactive în rândul elevilor  </a:t>
            </a:r>
          </a:p>
          <a:p>
            <a:pPr algn="ctr">
              <a:lnSpc>
                <a:spcPts val="3479"/>
              </a:lnSpc>
              <a:spcBef>
                <a:spcPct val="0"/>
              </a:spcBef>
            </a:pPr>
            <a:endParaRPr lang="en-US" sz="2485">
              <a:solidFill>
                <a:srgbClr val="292828"/>
              </a:solidFill>
              <a:latin typeface="Archivo Black"/>
            </a:endParaRPr>
          </a:p>
        </p:txBody>
      </p:sp>
      <p:sp>
        <p:nvSpPr>
          <p:cNvPr id="45" name="TextBox 45"/>
          <p:cNvSpPr txBox="1"/>
          <p:nvPr/>
        </p:nvSpPr>
        <p:spPr>
          <a:xfrm>
            <a:off x="15222168" y="5473320"/>
            <a:ext cx="2947470" cy="4813680"/>
          </a:xfrm>
          <a:prstGeom prst="rect">
            <a:avLst/>
          </a:prstGeom>
        </p:spPr>
        <p:txBody>
          <a:bodyPr lIns="0" tIns="0" rIns="0" bIns="0" rtlCol="0" anchor="t">
            <a:spAutoFit/>
          </a:bodyPr>
          <a:lstStyle/>
          <a:p>
            <a:pPr algn="ctr">
              <a:lnSpc>
                <a:spcPts val="3479"/>
              </a:lnSpc>
              <a:spcBef>
                <a:spcPct val="0"/>
              </a:spcBef>
            </a:pPr>
            <a:r>
              <a:rPr lang="en-US" sz="2485">
                <a:solidFill>
                  <a:srgbClr val="292828"/>
                </a:solidFill>
                <a:latin typeface="Archivo Black"/>
              </a:rPr>
              <a:t>cazurilor de suspiciune de port sau folosire, fără drept, de obiecte periculoase sau suspiciunea săvârșirii, de către elevi, a unei infracțiuni în mediul școlar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28700" y="3407405"/>
            <a:ext cx="5726439" cy="5755215"/>
          </a:xfrm>
          <a:custGeom>
            <a:avLst/>
            <a:gdLst/>
            <a:ahLst/>
            <a:cxnLst/>
            <a:rect l="l" t="t" r="r" b="b"/>
            <a:pathLst>
              <a:path w="5726439" h="5755215">
                <a:moveTo>
                  <a:pt x="0" y="0"/>
                </a:moveTo>
                <a:lnTo>
                  <a:pt x="5726439" y="0"/>
                </a:lnTo>
                <a:lnTo>
                  <a:pt x="5726439" y="5755215"/>
                </a:lnTo>
                <a:lnTo>
                  <a:pt x="0" y="575521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TextBox 3"/>
          <p:cNvSpPr txBox="1"/>
          <p:nvPr/>
        </p:nvSpPr>
        <p:spPr>
          <a:xfrm>
            <a:off x="9783953" y="3766635"/>
            <a:ext cx="7698350" cy="1102533"/>
          </a:xfrm>
          <a:prstGeom prst="rect">
            <a:avLst/>
          </a:prstGeom>
        </p:spPr>
        <p:txBody>
          <a:bodyPr lIns="0" tIns="0" rIns="0" bIns="0" rtlCol="0" anchor="t">
            <a:spAutoFit/>
          </a:bodyPr>
          <a:lstStyle/>
          <a:p>
            <a:pPr>
              <a:lnSpc>
                <a:spcPts val="4330"/>
              </a:lnSpc>
              <a:spcBef>
                <a:spcPct val="0"/>
              </a:spcBef>
            </a:pPr>
            <a:r>
              <a:rPr lang="en-US" sz="3093">
                <a:solidFill>
                  <a:srgbClr val="292828"/>
                </a:solidFill>
                <a:latin typeface="Poppins Medium"/>
              </a:rPr>
              <a:t>în perimetrul unității de învățământ preuniversitar</a:t>
            </a:r>
          </a:p>
        </p:txBody>
      </p:sp>
      <p:grpSp>
        <p:nvGrpSpPr>
          <p:cNvPr id="4" name="Group 4"/>
          <p:cNvGrpSpPr/>
          <p:nvPr/>
        </p:nvGrpSpPr>
        <p:grpSpPr>
          <a:xfrm>
            <a:off x="7548831" y="6029759"/>
            <a:ext cx="881185" cy="881185"/>
            <a:chOff x="0" y="0"/>
            <a:chExt cx="812800" cy="812800"/>
          </a:xfrm>
        </p:grpSpPr>
        <p:sp>
          <p:nvSpPr>
            <p:cNvPr id="5" name="Freeform 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E9800"/>
            </a:solidFill>
          </p:spPr>
        </p:sp>
        <p:sp>
          <p:nvSpPr>
            <p:cNvPr id="6" name="TextBox 6"/>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7" name="Group 7"/>
          <p:cNvGrpSpPr/>
          <p:nvPr/>
        </p:nvGrpSpPr>
        <p:grpSpPr>
          <a:xfrm>
            <a:off x="7548831" y="8281434"/>
            <a:ext cx="881185" cy="881185"/>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5AF19"/>
            </a:solidFill>
          </p:spPr>
        </p:sp>
        <p:sp>
          <p:nvSpPr>
            <p:cNvPr id="9" name="TextBox 9"/>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10" name="Group 10"/>
          <p:cNvGrpSpPr/>
          <p:nvPr/>
        </p:nvGrpSpPr>
        <p:grpSpPr>
          <a:xfrm>
            <a:off x="7464689" y="3751580"/>
            <a:ext cx="881185" cy="881185"/>
            <a:chOff x="0" y="0"/>
            <a:chExt cx="812800" cy="812800"/>
          </a:xfrm>
        </p:grpSpPr>
        <p:sp>
          <p:nvSpPr>
            <p:cNvPr id="11" name="Freeform 1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E9800"/>
            </a:solidFill>
          </p:spPr>
        </p:sp>
        <p:sp>
          <p:nvSpPr>
            <p:cNvPr id="12" name="TextBox 12"/>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13" name="Freeform 13"/>
          <p:cNvSpPr/>
          <p:nvPr/>
        </p:nvSpPr>
        <p:spPr>
          <a:xfrm>
            <a:off x="1660351" y="4112111"/>
            <a:ext cx="1156688" cy="1156688"/>
          </a:xfrm>
          <a:custGeom>
            <a:avLst/>
            <a:gdLst/>
            <a:ahLst/>
            <a:cxnLst/>
            <a:rect l="l" t="t" r="r" b="b"/>
            <a:pathLst>
              <a:path w="1156688" h="1156688">
                <a:moveTo>
                  <a:pt x="0" y="0"/>
                </a:moveTo>
                <a:lnTo>
                  <a:pt x="1156688" y="0"/>
                </a:lnTo>
                <a:lnTo>
                  <a:pt x="1156688" y="1156688"/>
                </a:lnTo>
                <a:lnTo>
                  <a:pt x="0" y="1156688"/>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14" name="Freeform 14"/>
          <p:cNvSpPr/>
          <p:nvPr/>
        </p:nvSpPr>
        <p:spPr>
          <a:xfrm>
            <a:off x="4999959" y="4225834"/>
            <a:ext cx="977346" cy="813862"/>
          </a:xfrm>
          <a:custGeom>
            <a:avLst/>
            <a:gdLst/>
            <a:ahLst/>
            <a:cxnLst/>
            <a:rect l="l" t="t" r="r" b="b"/>
            <a:pathLst>
              <a:path w="977346" h="813862">
                <a:moveTo>
                  <a:pt x="0" y="0"/>
                </a:moveTo>
                <a:lnTo>
                  <a:pt x="977346" y="0"/>
                </a:lnTo>
                <a:lnTo>
                  <a:pt x="977346" y="813863"/>
                </a:lnTo>
                <a:lnTo>
                  <a:pt x="0" y="813863"/>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15" name="Freeform 15"/>
          <p:cNvSpPr/>
          <p:nvPr/>
        </p:nvSpPr>
        <p:spPr>
          <a:xfrm>
            <a:off x="1779453" y="7504512"/>
            <a:ext cx="918485" cy="918485"/>
          </a:xfrm>
          <a:custGeom>
            <a:avLst/>
            <a:gdLst/>
            <a:ahLst/>
            <a:cxnLst/>
            <a:rect l="l" t="t" r="r" b="b"/>
            <a:pathLst>
              <a:path w="918485" h="918485">
                <a:moveTo>
                  <a:pt x="0" y="0"/>
                </a:moveTo>
                <a:lnTo>
                  <a:pt x="918485" y="0"/>
                </a:lnTo>
                <a:lnTo>
                  <a:pt x="918485" y="918485"/>
                </a:lnTo>
                <a:lnTo>
                  <a:pt x="0" y="918485"/>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16" name="Freeform 16"/>
          <p:cNvSpPr/>
          <p:nvPr/>
        </p:nvSpPr>
        <p:spPr>
          <a:xfrm>
            <a:off x="5038763" y="7504512"/>
            <a:ext cx="938541" cy="938541"/>
          </a:xfrm>
          <a:custGeom>
            <a:avLst/>
            <a:gdLst/>
            <a:ahLst/>
            <a:cxnLst/>
            <a:rect l="l" t="t" r="r" b="b"/>
            <a:pathLst>
              <a:path w="938541" h="938541">
                <a:moveTo>
                  <a:pt x="0" y="0"/>
                </a:moveTo>
                <a:lnTo>
                  <a:pt x="938542" y="0"/>
                </a:lnTo>
                <a:lnTo>
                  <a:pt x="938542" y="938542"/>
                </a:lnTo>
                <a:lnTo>
                  <a:pt x="0" y="938542"/>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17" name="TextBox 17"/>
          <p:cNvSpPr txBox="1"/>
          <p:nvPr/>
        </p:nvSpPr>
        <p:spPr>
          <a:xfrm>
            <a:off x="1779453" y="784910"/>
            <a:ext cx="15752155" cy="942975"/>
          </a:xfrm>
          <a:prstGeom prst="rect">
            <a:avLst/>
          </a:prstGeom>
        </p:spPr>
        <p:txBody>
          <a:bodyPr lIns="0" tIns="0" rIns="0" bIns="0" rtlCol="0" anchor="t">
            <a:spAutoFit/>
          </a:bodyPr>
          <a:lstStyle/>
          <a:p>
            <a:pPr algn="ctr">
              <a:lnSpc>
                <a:spcPts val="7002"/>
              </a:lnSpc>
            </a:pPr>
            <a:r>
              <a:rPr lang="en-US" sz="5835">
                <a:solidFill>
                  <a:srgbClr val="D6801C"/>
                </a:solidFill>
                <a:latin typeface="Poppins Ultra-Bold"/>
              </a:rPr>
              <a:t>FAPTE SĂVÂRȘITE ÎN MEDIUL ȘCOLAR</a:t>
            </a:r>
          </a:p>
        </p:txBody>
      </p:sp>
      <p:sp>
        <p:nvSpPr>
          <p:cNvPr id="18" name="TextBox 18"/>
          <p:cNvSpPr txBox="1"/>
          <p:nvPr/>
        </p:nvSpPr>
        <p:spPr>
          <a:xfrm>
            <a:off x="8674000" y="3747585"/>
            <a:ext cx="2219906" cy="677495"/>
          </a:xfrm>
          <a:prstGeom prst="rect">
            <a:avLst/>
          </a:prstGeom>
        </p:spPr>
        <p:txBody>
          <a:bodyPr lIns="0" tIns="0" rIns="0" bIns="0" rtlCol="0" anchor="t">
            <a:spAutoFit/>
          </a:bodyPr>
          <a:lstStyle/>
          <a:p>
            <a:pPr>
              <a:lnSpc>
                <a:spcPts val="5182"/>
              </a:lnSpc>
              <a:spcBef>
                <a:spcPct val="0"/>
              </a:spcBef>
            </a:pPr>
            <a:r>
              <a:rPr lang="en-US" sz="3701">
                <a:solidFill>
                  <a:srgbClr val="D6801C"/>
                </a:solidFill>
                <a:latin typeface="Poppins Ultra-Bold"/>
              </a:rPr>
              <a:t>1</a:t>
            </a:r>
          </a:p>
        </p:txBody>
      </p:sp>
      <p:sp>
        <p:nvSpPr>
          <p:cNvPr id="19" name="TextBox 19"/>
          <p:cNvSpPr txBox="1"/>
          <p:nvPr/>
        </p:nvSpPr>
        <p:spPr>
          <a:xfrm>
            <a:off x="8746825" y="6010908"/>
            <a:ext cx="2024951" cy="634949"/>
          </a:xfrm>
          <a:prstGeom prst="rect">
            <a:avLst/>
          </a:prstGeom>
        </p:spPr>
        <p:txBody>
          <a:bodyPr lIns="0" tIns="0" rIns="0" bIns="0" rtlCol="0" anchor="t">
            <a:spAutoFit/>
          </a:bodyPr>
          <a:lstStyle/>
          <a:p>
            <a:pPr>
              <a:lnSpc>
                <a:spcPts val="4902"/>
              </a:lnSpc>
              <a:spcBef>
                <a:spcPct val="0"/>
              </a:spcBef>
            </a:pPr>
            <a:r>
              <a:rPr lang="en-US" sz="3501">
                <a:solidFill>
                  <a:srgbClr val="D6801C"/>
                </a:solidFill>
                <a:latin typeface="Poppins Ultra-Bold"/>
              </a:rPr>
              <a:t>2</a:t>
            </a:r>
          </a:p>
        </p:txBody>
      </p:sp>
      <p:sp>
        <p:nvSpPr>
          <p:cNvPr id="20" name="TextBox 20"/>
          <p:cNvSpPr txBox="1"/>
          <p:nvPr/>
        </p:nvSpPr>
        <p:spPr>
          <a:xfrm>
            <a:off x="9759300" y="5559921"/>
            <a:ext cx="7747655" cy="2095673"/>
          </a:xfrm>
          <a:prstGeom prst="rect">
            <a:avLst/>
          </a:prstGeom>
        </p:spPr>
        <p:txBody>
          <a:bodyPr lIns="0" tIns="0" rIns="0" bIns="0" rtlCol="0" anchor="t">
            <a:spAutoFit/>
          </a:bodyPr>
          <a:lstStyle/>
          <a:p>
            <a:pPr algn="just">
              <a:lnSpc>
                <a:spcPts val="4190"/>
              </a:lnSpc>
              <a:spcBef>
                <a:spcPct val="0"/>
              </a:spcBef>
            </a:pPr>
            <a:r>
              <a:rPr lang="en-US" sz="2993">
                <a:solidFill>
                  <a:srgbClr val="292828"/>
                </a:solidFill>
                <a:latin typeface="Poppins Medium"/>
              </a:rPr>
              <a:t>în cadrul activităților școlare / extrașcolare organizate de cadrele didactice în afara perimetrului unităţii de învăţământ</a:t>
            </a:r>
          </a:p>
        </p:txBody>
      </p:sp>
      <p:sp>
        <p:nvSpPr>
          <p:cNvPr id="21" name="TextBox 21"/>
          <p:cNvSpPr txBox="1"/>
          <p:nvPr/>
        </p:nvSpPr>
        <p:spPr>
          <a:xfrm>
            <a:off x="8545578" y="8352165"/>
            <a:ext cx="3306370" cy="634949"/>
          </a:xfrm>
          <a:prstGeom prst="rect">
            <a:avLst/>
          </a:prstGeom>
        </p:spPr>
        <p:txBody>
          <a:bodyPr lIns="0" tIns="0" rIns="0" bIns="0" rtlCol="0" anchor="t">
            <a:spAutoFit/>
          </a:bodyPr>
          <a:lstStyle/>
          <a:p>
            <a:pPr>
              <a:lnSpc>
                <a:spcPts val="4902"/>
              </a:lnSpc>
              <a:spcBef>
                <a:spcPct val="0"/>
              </a:spcBef>
            </a:pPr>
            <a:r>
              <a:rPr lang="en-US" sz="3501">
                <a:solidFill>
                  <a:srgbClr val="D6801C"/>
                </a:solidFill>
                <a:latin typeface="Poppins Ultra-Bold"/>
              </a:rPr>
              <a:t>3</a:t>
            </a:r>
          </a:p>
        </p:txBody>
      </p:sp>
      <p:sp>
        <p:nvSpPr>
          <p:cNvPr id="22" name="TextBox 22"/>
          <p:cNvSpPr txBox="1"/>
          <p:nvPr/>
        </p:nvSpPr>
        <p:spPr>
          <a:xfrm>
            <a:off x="9833258" y="8338621"/>
            <a:ext cx="7951532" cy="1047923"/>
          </a:xfrm>
          <a:prstGeom prst="rect">
            <a:avLst/>
          </a:prstGeom>
        </p:spPr>
        <p:txBody>
          <a:bodyPr lIns="0" tIns="0" rIns="0" bIns="0" rtlCol="0" anchor="t">
            <a:spAutoFit/>
          </a:bodyPr>
          <a:lstStyle/>
          <a:p>
            <a:pPr>
              <a:lnSpc>
                <a:spcPts val="4190"/>
              </a:lnSpc>
              <a:spcBef>
                <a:spcPct val="0"/>
              </a:spcBef>
            </a:pPr>
            <a:r>
              <a:rPr lang="en-US" sz="2993">
                <a:solidFill>
                  <a:srgbClr val="292828"/>
                </a:solidFill>
                <a:latin typeface="Poppins Medium"/>
              </a:rPr>
              <a:t>în cadrul activităţilor şcolare / extraşcolare desfăşurate în mediul online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468236"/>
            <a:ext cx="16230600" cy="2114550"/>
          </a:xfrm>
          <a:prstGeom prst="rect">
            <a:avLst/>
          </a:prstGeom>
        </p:spPr>
        <p:txBody>
          <a:bodyPr lIns="0" tIns="0" rIns="0" bIns="0" rtlCol="0" anchor="t">
            <a:spAutoFit/>
          </a:bodyPr>
          <a:lstStyle/>
          <a:p>
            <a:pPr algn="ctr">
              <a:lnSpc>
                <a:spcPts val="5156"/>
              </a:lnSpc>
            </a:pPr>
            <a:r>
              <a:rPr lang="en-US" sz="4296">
                <a:solidFill>
                  <a:srgbClr val="D6801C"/>
                </a:solidFill>
                <a:latin typeface="Poppins Ultra-Bold"/>
              </a:rPr>
              <a:t>PREVEDERI GENERALE DE IMPLEMENTARE LA NIVELUL FIECĂREI UNITĂȚI DE ÎNVĂȚĂMÂNT PREUNIVERSITAR</a:t>
            </a:r>
          </a:p>
          <a:p>
            <a:pPr algn="ctr">
              <a:lnSpc>
                <a:spcPts val="6236"/>
              </a:lnSpc>
            </a:pPr>
            <a:endParaRPr lang="en-US" sz="4296">
              <a:solidFill>
                <a:srgbClr val="D6801C"/>
              </a:solidFill>
              <a:latin typeface="Poppins Ultra-Bold"/>
            </a:endParaRPr>
          </a:p>
        </p:txBody>
      </p:sp>
      <p:sp>
        <p:nvSpPr>
          <p:cNvPr id="3" name="Freeform 3"/>
          <p:cNvSpPr/>
          <p:nvPr/>
        </p:nvSpPr>
        <p:spPr>
          <a:xfrm>
            <a:off x="1159665" y="2721954"/>
            <a:ext cx="7581538" cy="6330584"/>
          </a:xfrm>
          <a:custGeom>
            <a:avLst/>
            <a:gdLst/>
            <a:ahLst/>
            <a:cxnLst/>
            <a:rect l="l" t="t" r="r" b="b"/>
            <a:pathLst>
              <a:path w="7581538" h="6330584">
                <a:moveTo>
                  <a:pt x="0" y="0"/>
                </a:moveTo>
                <a:lnTo>
                  <a:pt x="7581538" y="0"/>
                </a:lnTo>
                <a:lnTo>
                  <a:pt x="7581538" y="6330584"/>
                </a:lnTo>
                <a:lnTo>
                  <a:pt x="0" y="633058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nvGrpSpPr>
          <p:cNvPr id="4" name="Group 4"/>
          <p:cNvGrpSpPr/>
          <p:nvPr/>
        </p:nvGrpSpPr>
        <p:grpSpPr>
          <a:xfrm>
            <a:off x="9407953" y="4856274"/>
            <a:ext cx="1119874" cy="1119874"/>
            <a:chOff x="0" y="0"/>
            <a:chExt cx="812800" cy="812800"/>
          </a:xfrm>
        </p:grpSpPr>
        <p:sp>
          <p:nvSpPr>
            <p:cNvPr id="5" name="Freeform 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5AF19"/>
            </a:solidFill>
          </p:spPr>
        </p:sp>
        <p:sp>
          <p:nvSpPr>
            <p:cNvPr id="6" name="TextBox 6"/>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7" name="Group 7"/>
          <p:cNvGrpSpPr/>
          <p:nvPr/>
        </p:nvGrpSpPr>
        <p:grpSpPr>
          <a:xfrm>
            <a:off x="9407953" y="3415980"/>
            <a:ext cx="1119874" cy="1119874"/>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5AF19"/>
            </a:solidFill>
          </p:spPr>
        </p:sp>
        <p:sp>
          <p:nvSpPr>
            <p:cNvPr id="9" name="TextBox 9"/>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10" name="Group 10"/>
          <p:cNvGrpSpPr/>
          <p:nvPr/>
        </p:nvGrpSpPr>
        <p:grpSpPr>
          <a:xfrm>
            <a:off x="9407953" y="1973740"/>
            <a:ext cx="1119874" cy="1119874"/>
            <a:chOff x="0" y="0"/>
            <a:chExt cx="812800" cy="812800"/>
          </a:xfrm>
        </p:grpSpPr>
        <p:sp>
          <p:nvSpPr>
            <p:cNvPr id="11" name="Freeform 1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5AF19"/>
            </a:solidFill>
          </p:spPr>
        </p:sp>
        <p:sp>
          <p:nvSpPr>
            <p:cNvPr id="12" name="TextBox 12"/>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13" name="Group 13"/>
          <p:cNvGrpSpPr/>
          <p:nvPr/>
        </p:nvGrpSpPr>
        <p:grpSpPr>
          <a:xfrm>
            <a:off x="9407953" y="7736659"/>
            <a:ext cx="1119874" cy="1119874"/>
            <a:chOff x="0" y="0"/>
            <a:chExt cx="812800" cy="812800"/>
          </a:xfrm>
        </p:grpSpPr>
        <p:sp>
          <p:nvSpPr>
            <p:cNvPr id="14" name="Freeform 1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5AF19"/>
            </a:solidFill>
          </p:spPr>
        </p:sp>
        <p:sp>
          <p:nvSpPr>
            <p:cNvPr id="15" name="TextBox 15"/>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16" name="Group 16"/>
          <p:cNvGrpSpPr/>
          <p:nvPr/>
        </p:nvGrpSpPr>
        <p:grpSpPr>
          <a:xfrm>
            <a:off x="9407953" y="6296365"/>
            <a:ext cx="1119874" cy="1119874"/>
            <a:chOff x="0" y="0"/>
            <a:chExt cx="812800" cy="812800"/>
          </a:xfrm>
        </p:grpSpPr>
        <p:sp>
          <p:nvSpPr>
            <p:cNvPr id="17" name="Freeform 1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5AF19"/>
            </a:solidFill>
          </p:spPr>
        </p:sp>
        <p:sp>
          <p:nvSpPr>
            <p:cNvPr id="18" name="TextBox 18"/>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19" name="Freeform 19"/>
          <p:cNvSpPr/>
          <p:nvPr/>
        </p:nvSpPr>
        <p:spPr>
          <a:xfrm>
            <a:off x="9609029" y="2174816"/>
            <a:ext cx="717722" cy="717722"/>
          </a:xfrm>
          <a:custGeom>
            <a:avLst/>
            <a:gdLst/>
            <a:ahLst/>
            <a:cxnLst/>
            <a:rect l="l" t="t" r="r" b="b"/>
            <a:pathLst>
              <a:path w="717722" h="717722">
                <a:moveTo>
                  <a:pt x="0" y="0"/>
                </a:moveTo>
                <a:lnTo>
                  <a:pt x="717723" y="0"/>
                </a:lnTo>
                <a:lnTo>
                  <a:pt x="717723" y="717722"/>
                </a:lnTo>
                <a:lnTo>
                  <a:pt x="0" y="717722"/>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20" name="Freeform 20"/>
          <p:cNvSpPr/>
          <p:nvPr/>
        </p:nvSpPr>
        <p:spPr>
          <a:xfrm>
            <a:off x="9577835" y="3585861"/>
            <a:ext cx="780112" cy="780112"/>
          </a:xfrm>
          <a:custGeom>
            <a:avLst/>
            <a:gdLst/>
            <a:ahLst/>
            <a:cxnLst/>
            <a:rect l="l" t="t" r="r" b="b"/>
            <a:pathLst>
              <a:path w="780112" h="780112">
                <a:moveTo>
                  <a:pt x="0" y="0"/>
                </a:moveTo>
                <a:lnTo>
                  <a:pt x="780111" y="0"/>
                </a:lnTo>
                <a:lnTo>
                  <a:pt x="780111" y="780112"/>
                </a:lnTo>
                <a:lnTo>
                  <a:pt x="0" y="780112"/>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21" name="Freeform 21"/>
          <p:cNvSpPr/>
          <p:nvPr/>
        </p:nvSpPr>
        <p:spPr>
          <a:xfrm>
            <a:off x="9565702" y="5014023"/>
            <a:ext cx="804377" cy="804377"/>
          </a:xfrm>
          <a:custGeom>
            <a:avLst/>
            <a:gdLst/>
            <a:ahLst/>
            <a:cxnLst/>
            <a:rect l="l" t="t" r="r" b="b"/>
            <a:pathLst>
              <a:path w="804377" h="804377">
                <a:moveTo>
                  <a:pt x="0" y="0"/>
                </a:moveTo>
                <a:lnTo>
                  <a:pt x="804377" y="0"/>
                </a:lnTo>
                <a:lnTo>
                  <a:pt x="804377" y="804376"/>
                </a:lnTo>
                <a:lnTo>
                  <a:pt x="0" y="804376"/>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22" name="Freeform 22"/>
          <p:cNvSpPr/>
          <p:nvPr/>
        </p:nvSpPr>
        <p:spPr>
          <a:xfrm>
            <a:off x="9582868" y="6476487"/>
            <a:ext cx="775078" cy="775078"/>
          </a:xfrm>
          <a:custGeom>
            <a:avLst/>
            <a:gdLst/>
            <a:ahLst/>
            <a:cxnLst/>
            <a:rect l="l" t="t" r="r" b="b"/>
            <a:pathLst>
              <a:path w="775078" h="775078">
                <a:moveTo>
                  <a:pt x="0" y="0"/>
                </a:moveTo>
                <a:lnTo>
                  <a:pt x="775078" y="0"/>
                </a:lnTo>
                <a:lnTo>
                  <a:pt x="775078" y="775078"/>
                </a:lnTo>
                <a:lnTo>
                  <a:pt x="0" y="775078"/>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23" name="Freeform 23"/>
          <p:cNvSpPr/>
          <p:nvPr/>
        </p:nvSpPr>
        <p:spPr>
          <a:xfrm>
            <a:off x="9565702" y="7903402"/>
            <a:ext cx="804377" cy="804377"/>
          </a:xfrm>
          <a:custGeom>
            <a:avLst/>
            <a:gdLst/>
            <a:ahLst/>
            <a:cxnLst/>
            <a:rect l="l" t="t" r="r" b="b"/>
            <a:pathLst>
              <a:path w="804377" h="804377">
                <a:moveTo>
                  <a:pt x="0" y="0"/>
                </a:moveTo>
                <a:lnTo>
                  <a:pt x="804377" y="0"/>
                </a:lnTo>
                <a:lnTo>
                  <a:pt x="804377" y="804376"/>
                </a:lnTo>
                <a:lnTo>
                  <a:pt x="0" y="804376"/>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24" name="Freeform 24"/>
          <p:cNvSpPr/>
          <p:nvPr/>
        </p:nvSpPr>
        <p:spPr>
          <a:xfrm>
            <a:off x="2055887" y="7090397"/>
            <a:ext cx="717722" cy="717722"/>
          </a:xfrm>
          <a:custGeom>
            <a:avLst/>
            <a:gdLst/>
            <a:ahLst/>
            <a:cxnLst/>
            <a:rect l="l" t="t" r="r" b="b"/>
            <a:pathLst>
              <a:path w="717722" h="717722">
                <a:moveTo>
                  <a:pt x="0" y="0"/>
                </a:moveTo>
                <a:lnTo>
                  <a:pt x="717722" y="0"/>
                </a:lnTo>
                <a:lnTo>
                  <a:pt x="717722" y="717723"/>
                </a:lnTo>
                <a:lnTo>
                  <a:pt x="0" y="717723"/>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25" name="Freeform 25"/>
          <p:cNvSpPr/>
          <p:nvPr/>
        </p:nvSpPr>
        <p:spPr>
          <a:xfrm>
            <a:off x="1993498" y="5064820"/>
            <a:ext cx="780112" cy="780112"/>
          </a:xfrm>
          <a:custGeom>
            <a:avLst/>
            <a:gdLst/>
            <a:ahLst/>
            <a:cxnLst/>
            <a:rect l="l" t="t" r="r" b="b"/>
            <a:pathLst>
              <a:path w="780112" h="780112">
                <a:moveTo>
                  <a:pt x="0" y="0"/>
                </a:moveTo>
                <a:lnTo>
                  <a:pt x="780111" y="0"/>
                </a:lnTo>
                <a:lnTo>
                  <a:pt x="780111" y="780112"/>
                </a:lnTo>
                <a:lnTo>
                  <a:pt x="0" y="780112"/>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26" name="Freeform 26"/>
          <p:cNvSpPr/>
          <p:nvPr/>
        </p:nvSpPr>
        <p:spPr>
          <a:xfrm>
            <a:off x="3439553" y="3591642"/>
            <a:ext cx="804377" cy="804377"/>
          </a:xfrm>
          <a:custGeom>
            <a:avLst/>
            <a:gdLst/>
            <a:ahLst/>
            <a:cxnLst/>
            <a:rect l="l" t="t" r="r" b="b"/>
            <a:pathLst>
              <a:path w="804377" h="804377">
                <a:moveTo>
                  <a:pt x="0" y="0"/>
                </a:moveTo>
                <a:lnTo>
                  <a:pt x="804377" y="0"/>
                </a:lnTo>
                <a:lnTo>
                  <a:pt x="804377" y="804377"/>
                </a:lnTo>
                <a:lnTo>
                  <a:pt x="0" y="804377"/>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27" name="Freeform 27"/>
          <p:cNvSpPr/>
          <p:nvPr/>
        </p:nvSpPr>
        <p:spPr>
          <a:xfrm>
            <a:off x="5597209" y="3620941"/>
            <a:ext cx="775078" cy="775078"/>
          </a:xfrm>
          <a:custGeom>
            <a:avLst/>
            <a:gdLst/>
            <a:ahLst/>
            <a:cxnLst/>
            <a:rect l="l" t="t" r="r" b="b"/>
            <a:pathLst>
              <a:path w="775078" h="775078">
                <a:moveTo>
                  <a:pt x="0" y="0"/>
                </a:moveTo>
                <a:lnTo>
                  <a:pt x="775078" y="0"/>
                </a:lnTo>
                <a:lnTo>
                  <a:pt x="775078" y="775078"/>
                </a:lnTo>
                <a:lnTo>
                  <a:pt x="0" y="775078"/>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28" name="Freeform 28"/>
          <p:cNvSpPr/>
          <p:nvPr/>
        </p:nvSpPr>
        <p:spPr>
          <a:xfrm>
            <a:off x="7028021" y="5019804"/>
            <a:ext cx="804377" cy="804377"/>
          </a:xfrm>
          <a:custGeom>
            <a:avLst/>
            <a:gdLst/>
            <a:ahLst/>
            <a:cxnLst/>
            <a:rect l="l" t="t" r="r" b="b"/>
            <a:pathLst>
              <a:path w="804377" h="804377">
                <a:moveTo>
                  <a:pt x="0" y="0"/>
                </a:moveTo>
                <a:lnTo>
                  <a:pt x="804377" y="0"/>
                </a:lnTo>
                <a:lnTo>
                  <a:pt x="804377" y="804377"/>
                </a:lnTo>
                <a:lnTo>
                  <a:pt x="0" y="804377"/>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29" name="Freeform 29"/>
          <p:cNvSpPr/>
          <p:nvPr/>
        </p:nvSpPr>
        <p:spPr>
          <a:xfrm>
            <a:off x="7028021" y="7005876"/>
            <a:ext cx="923961" cy="915876"/>
          </a:xfrm>
          <a:custGeom>
            <a:avLst/>
            <a:gdLst/>
            <a:ahLst/>
            <a:cxnLst/>
            <a:rect l="l" t="t" r="r" b="b"/>
            <a:pathLst>
              <a:path w="923961" h="915876">
                <a:moveTo>
                  <a:pt x="0" y="0"/>
                </a:moveTo>
                <a:lnTo>
                  <a:pt x="923961" y="0"/>
                </a:lnTo>
                <a:lnTo>
                  <a:pt x="923961" y="915876"/>
                </a:lnTo>
                <a:lnTo>
                  <a:pt x="0" y="915876"/>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sp>
      <p:sp>
        <p:nvSpPr>
          <p:cNvPr id="30" name="TextBox 30"/>
          <p:cNvSpPr txBox="1"/>
          <p:nvPr/>
        </p:nvSpPr>
        <p:spPr>
          <a:xfrm>
            <a:off x="10710193" y="2283869"/>
            <a:ext cx="7237326" cy="1065997"/>
          </a:xfrm>
          <a:prstGeom prst="rect">
            <a:avLst/>
          </a:prstGeom>
        </p:spPr>
        <p:txBody>
          <a:bodyPr lIns="0" tIns="0" rIns="0" bIns="0" rtlCol="0" anchor="t">
            <a:spAutoFit/>
          </a:bodyPr>
          <a:lstStyle/>
          <a:p>
            <a:pPr algn="just">
              <a:lnSpc>
                <a:spcPts val="2144"/>
              </a:lnSpc>
              <a:spcBef>
                <a:spcPct val="0"/>
              </a:spcBef>
            </a:pPr>
            <a:r>
              <a:rPr lang="en-US" sz="1531">
                <a:solidFill>
                  <a:srgbClr val="292828"/>
                </a:solidFill>
                <a:latin typeface="Poppins Medium"/>
              </a:rPr>
              <a:t>Implementarea obligatorie, a unui mecanism de sesizare anonimă a suspiciunilor şi a faptelor de violenţă care va fi detaliat în Regulamentul intern (ex. cutie pentru sesizări, cod QR completare formular, nr. telefon afișat, etc). </a:t>
            </a:r>
          </a:p>
        </p:txBody>
      </p:sp>
      <p:sp>
        <p:nvSpPr>
          <p:cNvPr id="31" name="TextBox 31"/>
          <p:cNvSpPr txBox="1"/>
          <p:nvPr/>
        </p:nvSpPr>
        <p:spPr>
          <a:xfrm>
            <a:off x="10710193" y="3937817"/>
            <a:ext cx="7237326" cy="532597"/>
          </a:xfrm>
          <a:prstGeom prst="rect">
            <a:avLst/>
          </a:prstGeom>
        </p:spPr>
        <p:txBody>
          <a:bodyPr lIns="0" tIns="0" rIns="0" bIns="0" rtlCol="0" anchor="t">
            <a:spAutoFit/>
          </a:bodyPr>
          <a:lstStyle/>
          <a:p>
            <a:pPr algn="just">
              <a:lnSpc>
                <a:spcPts val="2144"/>
              </a:lnSpc>
              <a:spcBef>
                <a:spcPct val="0"/>
              </a:spcBef>
            </a:pPr>
            <a:r>
              <a:rPr lang="en-US" sz="1531">
                <a:solidFill>
                  <a:srgbClr val="292828"/>
                </a:solidFill>
                <a:latin typeface="Poppins Bold"/>
              </a:rPr>
              <a:t>I</a:t>
            </a:r>
            <a:r>
              <a:rPr lang="en-US" sz="1531">
                <a:solidFill>
                  <a:srgbClr val="292828"/>
                </a:solidFill>
                <a:latin typeface="Poppins"/>
              </a:rPr>
              <a:t>nformarea în legătură cu procedura de sesizare a suspiciunilor și a faptelor de violență, inclusiv metoda anonimă de sesizare.stabilită</a:t>
            </a:r>
          </a:p>
        </p:txBody>
      </p:sp>
      <p:sp>
        <p:nvSpPr>
          <p:cNvPr id="32" name="TextBox 32"/>
          <p:cNvSpPr txBox="1"/>
          <p:nvPr/>
        </p:nvSpPr>
        <p:spPr>
          <a:xfrm>
            <a:off x="10710193" y="5080987"/>
            <a:ext cx="7237326" cy="1065997"/>
          </a:xfrm>
          <a:prstGeom prst="rect">
            <a:avLst/>
          </a:prstGeom>
        </p:spPr>
        <p:txBody>
          <a:bodyPr lIns="0" tIns="0" rIns="0" bIns="0" rtlCol="0" anchor="t">
            <a:spAutoFit/>
          </a:bodyPr>
          <a:lstStyle/>
          <a:p>
            <a:pPr algn="just">
              <a:lnSpc>
                <a:spcPts val="2144"/>
              </a:lnSpc>
            </a:pPr>
            <a:r>
              <a:rPr lang="en-US" sz="1531">
                <a:solidFill>
                  <a:srgbClr val="292828"/>
                </a:solidFill>
                <a:latin typeface="Poppins Medium"/>
              </a:rPr>
              <a:t>Se realizează de către elevi, părinți, cadre didactice, verbal sau în scris oricărui membru al personalului școlii,  prin mijloacele de sesizare puse la dispoziție;</a:t>
            </a:r>
          </a:p>
          <a:p>
            <a:pPr algn="just">
              <a:lnSpc>
                <a:spcPts val="2144"/>
              </a:lnSpc>
              <a:spcBef>
                <a:spcPct val="0"/>
              </a:spcBef>
            </a:pPr>
            <a:r>
              <a:rPr lang="en-US" sz="1531">
                <a:solidFill>
                  <a:srgbClr val="292828"/>
                </a:solidFill>
                <a:latin typeface="Poppins Medium"/>
              </a:rPr>
              <a:t> Protejarea celor care raportează faptele de violență.</a:t>
            </a:r>
          </a:p>
        </p:txBody>
      </p:sp>
      <p:sp>
        <p:nvSpPr>
          <p:cNvPr id="33" name="TextBox 33"/>
          <p:cNvSpPr txBox="1"/>
          <p:nvPr/>
        </p:nvSpPr>
        <p:spPr>
          <a:xfrm>
            <a:off x="10710193" y="6704037"/>
            <a:ext cx="7237326" cy="799297"/>
          </a:xfrm>
          <a:prstGeom prst="rect">
            <a:avLst/>
          </a:prstGeom>
        </p:spPr>
        <p:txBody>
          <a:bodyPr lIns="0" tIns="0" rIns="0" bIns="0" rtlCol="0" anchor="t">
            <a:spAutoFit/>
          </a:bodyPr>
          <a:lstStyle/>
          <a:p>
            <a:pPr>
              <a:lnSpc>
                <a:spcPts val="2144"/>
              </a:lnSpc>
              <a:spcBef>
                <a:spcPct val="0"/>
              </a:spcBef>
            </a:pPr>
            <a:r>
              <a:rPr lang="en-US" sz="1531">
                <a:solidFill>
                  <a:srgbClr val="292828"/>
                </a:solidFill>
                <a:latin typeface="Poppins Medium"/>
              </a:rPr>
              <a:t>Se va realiza </a:t>
            </a:r>
            <a:r>
              <a:rPr lang="en-US" sz="1531">
                <a:solidFill>
                  <a:srgbClr val="292828"/>
                </a:solidFill>
                <a:latin typeface="Poppins Medium Italics"/>
              </a:rPr>
              <a:t>conform Fișei de identificare - </a:t>
            </a:r>
            <a:r>
              <a:rPr lang="en-US" sz="1531" u="sng">
                <a:solidFill>
                  <a:srgbClr val="292828"/>
                </a:solidFill>
                <a:latin typeface="Poppins Medium Italics"/>
                <a:hlinkClick r:id="rId16" tooltip="https://docs.google.com/document/d/1N_fq9_2EWwW2Cqp0B7nkJMOU4dN3drDj/edit"/>
              </a:rPr>
              <a:t>Anexa 3:</a:t>
            </a:r>
            <a:r>
              <a:rPr lang="en-US" sz="1531">
                <a:solidFill>
                  <a:srgbClr val="292828"/>
                </a:solidFill>
                <a:latin typeface="Poppins Medium Italics"/>
              </a:rPr>
              <a:t> </a:t>
            </a:r>
            <a:r>
              <a:rPr lang="en-US" sz="1531">
                <a:solidFill>
                  <a:srgbClr val="292828"/>
                </a:solidFill>
                <a:latin typeface="Poppins Medium"/>
              </a:rPr>
              <a:t>Bullying relațional, bullying fizic</a:t>
            </a:r>
            <a:r>
              <a:rPr lang="en-US" sz="1531">
                <a:solidFill>
                  <a:srgbClr val="292828"/>
                </a:solidFill>
                <a:latin typeface="Poppins Medium Italics"/>
              </a:rPr>
              <a:t>, cyberbullying, bullying bazat pe diferențe de rasă, cultură, religie, sexualitate, bullying bazat pe violență de gen.</a:t>
            </a:r>
          </a:p>
        </p:txBody>
      </p:sp>
      <p:sp>
        <p:nvSpPr>
          <p:cNvPr id="34" name="TextBox 34"/>
          <p:cNvSpPr txBox="1"/>
          <p:nvPr/>
        </p:nvSpPr>
        <p:spPr>
          <a:xfrm>
            <a:off x="10710193" y="1907065"/>
            <a:ext cx="3620866" cy="375749"/>
          </a:xfrm>
          <a:prstGeom prst="rect">
            <a:avLst/>
          </a:prstGeom>
        </p:spPr>
        <p:txBody>
          <a:bodyPr lIns="0" tIns="0" rIns="0" bIns="0" rtlCol="0" anchor="t">
            <a:spAutoFit/>
          </a:bodyPr>
          <a:lstStyle/>
          <a:p>
            <a:pPr>
              <a:lnSpc>
                <a:spcPts val="2914"/>
              </a:lnSpc>
              <a:spcBef>
                <a:spcPct val="0"/>
              </a:spcBef>
            </a:pPr>
            <a:r>
              <a:rPr lang="en-US" sz="2081">
                <a:solidFill>
                  <a:srgbClr val="D6801C"/>
                </a:solidFill>
                <a:latin typeface="Poppins Ultra-Bold"/>
              </a:rPr>
              <a:t>Mecanism de sesizare</a:t>
            </a:r>
          </a:p>
        </p:txBody>
      </p:sp>
      <p:sp>
        <p:nvSpPr>
          <p:cNvPr id="35" name="TextBox 35"/>
          <p:cNvSpPr txBox="1"/>
          <p:nvPr/>
        </p:nvSpPr>
        <p:spPr>
          <a:xfrm>
            <a:off x="10710193" y="3550614"/>
            <a:ext cx="2864549" cy="339578"/>
          </a:xfrm>
          <a:prstGeom prst="rect">
            <a:avLst/>
          </a:prstGeom>
        </p:spPr>
        <p:txBody>
          <a:bodyPr lIns="0" tIns="0" rIns="0" bIns="0" rtlCol="0" anchor="t">
            <a:spAutoFit/>
          </a:bodyPr>
          <a:lstStyle/>
          <a:p>
            <a:pPr>
              <a:lnSpc>
                <a:spcPts val="2634"/>
              </a:lnSpc>
              <a:spcBef>
                <a:spcPct val="0"/>
              </a:spcBef>
            </a:pPr>
            <a:r>
              <a:rPr lang="en-US" sz="1881">
                <a:solidFill>
                  <a:srgbClr val="D6801C"/>
                </a:solidFill>
                <a:latin typeface="Poppins Ultra-Bold"/>
              </a:rPr>
              <a:t>Informare elevi/părinți</a:t>
            </a:r>
          </a:p>
        </p:txBody>
      </p:sp>
      <p:sp>
        <p:nvSpPr>
          <p:cNvPr id="36" name="TextBox 36"/>
          <p:cNvSpPr txBox="1"/>
          <p:nvPr/>
        </p:nvSpPr>
        <p:spPr>
          <a:xfrm>
            <a:off x="10710193" y="4701212"/>
            <a:ext cx="6877670" cy="334420"/>
          </a:xfrm>
          <a:prstGeom prst="rect">
            <a:avLst/>
          </a:prstGeom>
        </p:spPr>
        <p:txBody>
          <a:bodyPr lIns="0" tIns="0" rIns="0" bIns="0" rtlCol="0" anchor="t">
            <a:spAutoFit/>
          </a:bodyPr>
          <a:lstStyle/>
          <a:p>
            <a:pPr>
              <a:lnSpc>
                <a:spcPts val="2675"/>
              </a:lnSpc>
              <a:spcBef>
                <a:spcPct val="0"/>
              </a:spcBef>
            </a:pPr>
            <a:r>
              <a:rPr lang="en-US" sz="1910">
                <a:solidFill>
                  <a:srgbClr val="D6801C"/>
                </a:solidFill>
                <a:latin typeface="Poppins Ultra-Bold"/>
              </a:rPr>
              <a:t> Raportarea cazurilor</a:t>
            </a:r>
          </a:p>
        </p:txBody>
      </p:sp>
      <p:sp>
        <p:nvSpPr>
          <p:cNvPr id="37" name="TextBox 37"/>
          <p:cNvSpPr txBox="1"/>
          <p:nvPr/>
        </p:nvSpPr>
        <p:spPr>
          <a:xfrm>
            <a:off x="10710193" y="6344394"/>
            <a:ext cx="6675889" cy="339578"/>
          </a:xfrm>
          <a:prstGeom prst="rect">
            <a:avLst/>
          </a:prstGeom>
        </p:spPr>
        <p:txBody>
          <a:bodyPr lIns="0" tIns="0" rIns="0" bIns="0" rtlCol="0" anchor="t">
            <a:spAutoFit/>
          </a:bodyPr>
          <a:lstStyle/>
          <a:p>
            <a:pPr>
              <a:lnSpc>
                <a:spcPts val="2634"/>
              </a:lnSpc>
              <a:spcBef>
                <a:spcPct val="0"/>
              </a:spcBef>
            </a:pPr>
            <a:r>
              <a:rPr lang="en-US" sz="1881">
                <a:solidFill>
                  <a:srgbClr val="D6801C"/>
                </a:solidFill>
                <a:latin typeface="Poppins Ultra-Bold"/>
              </a:rPr>
              <a:t>Identificarea cazurilor de bullying și cyberbullying</a:t>
            </a:r>
          </a:p>
        </p:txBody>
      </p:sp>
      <p:sp>
        <p:nvSpPr>
          <p:cNvPr id="38" name="TextBox 38"/>
          <p:cNvSpPr txBox="1"/>
          <p:nvPr/>
        </p:nvSpPr>
        <p:spPr>
          <a:xfrm>
            <a:off x="10710193" y="7796863"/>
            <a:ext cx="7237326" cy="1680696"/>
          </a:xfrm>
          <a:prstGeom prst="rect">
            <a:avLst/>
          </a:prstGeom>
        </p:spPr>
        <p:txBody>
          <a:bodyPr lIns="0" tIns="0" rIns="0" bIns="0" rtlCol="0" anchor="t">
            <a:spAutoFit/>
          </a:bodyPr>
          <a:lstStyle/>
          <a:p>
            <a:pPr>
              <a:lnSpc>
                <a:spcPts val="2634"/>
              </a:lnSpc>
            </a:pPr>
            <a:r>
              <a:rPr lang="en-US" sz="1881">
                <a:solidFill>
                  <a:srgbClr val="D6801C"/>
                </a:solidFill>
                <a:latin typeface="Poppins Ultra-Bold"/>
              </a:rPr>
              <a:t> Obligații ale personalului UÎP față de elevi</a:t>
            </a:r>
          </a:p>
          <a:p>
            <a:pPr algn="just">
              <a:lnSpc>
                <a:spcPts val="2142"/>
              </a:lnSpc>
              <a:spcBef>
                <a:spcPct val="0"/>
              </a:spcBef>
            </a:pPr>
            <a:r>
              <a:rPr lang="en-US" sz="1530">
                <a:solidFill>
                  <a:srgbClr val="292828"/>
                </a:solidFill>
                <a:latin typeface="Poppins"/>
              </a:rPr>
              <a:t>S</a:t>
            </a:r>
            <a:r>
              <a:rPr lang="en-US" sz="1530">
                <a:solidFill>
                  <a:srgbClr val="000000"/>
                </a:solidFill>
                <a:latin typeface="Poppins"/>
              </a:rPr>
              <a:t>ă îi asculte cu răbdare, calm, să îi protejeze, să folosească un limbaj adecvat;, să elimine riscurile, să apeleze numărul unic de urgenţă 112, sau 119, să sesizeze personalul din cabinetul medical al UIP, după caz, să redea elevilor sentiment de siguranță fizică și emoțională, să comunice cu părinţii/reprezentanţii legali  situația de violență.</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2369945"/>
            <a:ext cx="20569700" cy="6888355"/>
            <a:chOff x="0" y="0"/>
            <a:chExt cx="1398305" cy="468263"/>
          </a:xfrm>
        </p:grpSpPr>
        <p:sp>
          <p:nvSpPr>
            <p:cNvPr id="3" name="Freeform 3"/>
            <p:cNvSpPr/>
            <p:nvPr/>
          </p:nvSpPr>
          <p:spPr>
            <a:xfrm>
              <a:off x="0" y="0"/>
              <a:ext cx="1398305" cy="468263"/>
            </a:xfrm>
            <a:custGeom>
              <a:avLst/>
              <a:gdLst/>
              <a:ahLst/>
              <a:cxnLst/>
              <a:rect l="l" t="t" r="r" b="b"/>
              <a:pathLst>
                <a:path w="1398305" h="468263">
                  <a:moveTo>
                    <a:pt x="1195105" y="0"/>
                  </a:moveTo>
                  <a:cubicBezTo>
                    <a:pt x="1307329" y="0"/>
                    <a:pt x="1398305" y="104824"/>
                    <a:pt x="1398305" y="234131"/>
                  </a:cubicBezTo>
                  <a:cubicBezTo>
                    <a:pt x="1398305" y="363438"/>
                    <a:pt x="1307329" y="468263"/>
                    <a:pt x="1195105" y="468263"/>
                  </a:cubicBezTo>
                  <a:lnTo>
                    <a:pt x="203200" y="468263"/>
                  </a:lnTo>
                  <a:cubicBezTo>
                    <a:pt x="90976" y="468263"/>
                    <a:pt x="0" y="363438"/>
                    <a:pt x="0" y="234131"/>
                  </a:cubicBezTo>
                  <a:cubicBezTo>
                    <a:pt x="0" y="104824"/>
                    <a:pt x="90976" y="0"/>
                    <a:pt x="203200" y="0"/>
                  </a:cubicBezTo>
                  <a:close/>
                </a:path>
              </a:pathLst>
            </a:custGeom>
            <a:solidFill>
              <a:srgbClr val="D6801C"/>
            </a:solidFill>
          </p:spPr>
        </p:sp>
        <p:sp>
          <p:nvSpPr>
            <p:cNvPr id="4" name="TextBox 4"/>
            <p:cNvSpPr txBox="1"/>
            <p:nvPr/>
          </p:nvSpPr>
          <p:spPr>
            <a:xfrm>
              <a:off x="0" y="-38100"/>
              <a:ext cx="1398305" cy="506363"/>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a:off x="10842788" y="-1413671"/>
            <a:ext cx="14245899" cy="14245899"/>
          </a:xfrm>
          <a:custGeom>
            <a:avLst/>
            <a:gdLst/>
            <a:ahLst/>
            <a:cxnLst/>
            <a:rect l="l" t="t" r="r" b="b"/>
            <a:pathLst>
              <a:path w="14245899" h="14245899">
                <a:moveTo>
                  <a:pt x="0" y="0"/>
                </a:moveTo>
                <a:lnTo>
                  <a:pt x="14245899" y="0"/>
                </a:lnTo>
                <a:lnTo>
                  <a:pt x="14245899" y="14245899"/>
                </a:lnTo>
                <a:lnTo>
                  <a:pt x="0" y="14245899"/>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nvGrpSpPr>
          <p:cNvPr id="6" name="Group 6"/>
          <p:cNvGrpSpPr/>
          <p:nvPr/>
        </p:nvGrpSpPr>
        <p:grpSpPr>
          <a:xfrm>
            <a:off x="11897610" y="-129456"/>
            <a:ext cx="10723380" cy="10723337"/>
            <a:chOff x="0" y="0"/>
            <a:chExt cx="6350000" cy="6349975"/>
          </a:xfrm>
        </p:grpSpPr>
        <p:sp>
          <p:nvSpPr>
            <p:cNvPr id="7" name="Freeform 7"/>
            <p:cNvSpPr/>
            <p:nvPr/>
          </p:nvSpPr>
          <p:spPr>
            <a:xfrm>
              <a:off x="0" y="0"/>
              <a:ext cx="6350000" cy="6349975"/>
            </a:xfrm>
            <a:custGeom>
              <a:avLst/>
              <a:gdLst/>
              <a:ahLst/>
              <a:cxnLst/>
              <a:rect l="l" t="t" r="r" b="b"/>
              <a:pathLst>
                <a:path w="6350000" h="6349975">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a:blip r:embed="rId4"/>
              <a:stretch>
                <a:fillRect l="-24906" r="-24906"/>
              </a:stretch>
            </a:blipFill>
          </p:spPr>
        </p:sp>
      </p:grpSp>
      <p:sp>
        <p:nvSpPr>
          <p:cNvPr id="8" name="TextBox 8"/>
          <p:cNvSpPr txBox="1"/>
          <p:nvPr/>
        </p:nvSpPr>
        <p:spPr>
          <a:xfrm>
            <a:off x="1028700" y="971550"/>
            <a:ext cx="6525494" cy="1061197"/>
          </a:xfrm>
          <a:prstGeom prst="rect">
            <a:avLst/>
          </a:prstGeom>
        </p:spPr>
        <p:txBody>
          <a:bodyPr lIns="0" tIns="0" rIns="0" bIns="0" rtlCol="0" anchor="t">
            <a:spAutoFit/>
          </a:bodyPr>
          <a:lstStyle/>
          <a:p>
            <a:pPr>
              <a:lnSpc>
                <a:spcPts val="7934"/>
              </a:lnSpc>
            </a:pPr>
            <a:r>
              <a:rPr lang="en-US" sz="6612">
                <a:solidFill>
                  <a:srgbClr val="D6801C"/>
                </a:solidFill>
                <a:latin typeface="Poppins Ultra-Bold"/>
              </a:rPr>
              <a:t>IMPORTANT</a:t>
            </a:r>
          </a:p>
        </p:txBody>
      </p:sp>
      <p:sp>
        <p:nvSpPr>
          <p:cNvPr id="9" name="TextBox 9"/>
          <p:cNvSpPr txBox="1"/>
          <p:nvPr/>
        </p:nvSpPr>
        <p:spPr>
          <a:xfrm>
            <a:off x="2285491" y="2931589"/>
            <a:ext cx="9612119" cy="5994279"/>
          </a:xfrm>
          <a:prstGeom prst="rect">
            <a:avLst/>
          </a:prstGeom>
        </p:spPr>
        <p:txBody>
          <a:bodyPr lIns="0" tIns="0" rIns="0" bIns="0" rtlCol="0" anchor="t">
            <a:spAutoFit/>
          </a:bodyPr>
          <a:lstStyle/>
          <a:p>
            <a:pPr algn="just">
              <a:lnSpc>
                <a:spcPts val="3634"/>
              </a:lnSpc>
            </a:pPr>
            <a:r>
              <a:rPr lang="en-US" sz="2596">
                <a:solidFill>
                  <a:srgbClr val="FFFFFF"/>
                </a:solidFill>
                <a:latin typeface="Poppins Medium"/>
              </a:rPr>
              <a:t>Conform Art. 65 alin (4) din LIP 198/2023, Regulamentul de ordine interioară a unității de învățământ trebuie să prevadă: </a:t>
            </a:r>
          </a:p>
          <a:p>
            <a:pPr algn="just">
              <a:lnSpc>
                <a:spcPts val="3634"/>
              </a:lnSpc>
            </a:pPr>
            <a:endParaRPr lang="en-US" sz="2596">
              <a:solidFill>
                <a:srgbClr val="FFFFFF"/>
              </a:solidFill>
              <a:latin typeface="Poppins Medium"/>
            </a:endParaRPr>
          </a:p>
          <a:p>
            <a:pPr algn="just">
              <a:lnSpc>
                <a:spcPts val="3634"/>
              </a:lnSpc>
            </a:pPr>
            <a:r>
              <a:rPr lang="en-US" sz="2596">
                <a:solidFill>
                  <a:srgbClr val="FFFFFF"/>
                </a:solidFill>
                <a:latin typeface="Poppins Medium"/>
              </a:rPr>
              <a:t>a) procedura de acces al persoanelor din afara unității de învățământ; </a:t>
            </a:r>
          </a:p>
          <a:p>
            <a:pPr algn="just">
              <a:lnSpc>
                <a:spcPts val="3634"/>
              </a:lnSpc>
            </a:pPr>
            <a:endParaRPr lang="en-US" sz="2596">
              <a:solidFill>
                <a:srgbClr val="FFFFFF"/>
              </a:solidFill>
              <a:latin typeface="Poppins Medium"/>
            </a:endParaRPr>
          </a:p>
          <a:p>
            <a:pPr algn="just">
              <a:lnSpc>
                <a:spcPts val="3634"/>
              </a:lnSpc>
            </a:pPr>
            <a:r>
              <a:rPr lang="en-US" sz="2596">
                <a:solidFill>
                  <a:srgbClr val="FFFFFF"/>
                </a:solidFill>
                <a:latin typeface="Poppins Medium"/>
              </a:rPr>
              <a:t>b) procedura de sesizare a suspiciunilor și faptelor de violență la nivelul unității de învățământ; </a:t>
            </a:r>
          </a:p>
          <a:p>
            <a:pPr algn="just">
              <a:lnSpc>
                <a:spcPts val="3634"/>
              </a:lnSpc>
            </a:pPr>
            <a:endParaRPr lang="en-US" sz="2596">
              <a:solidFill>
                <a:srgbClr val="FFFFFF"/>
              </a:solidFill>
              <a:latin typeface="Poppins Medium"/>
            </a:endParaRPr>
          </a:p>
          <a:p>
            <a:pPr algn="just">
              <a:lnSpc>
                <a:spcPts val="3634"/>
              </a:lnSpc>
            </a:pPr>
            <a:r>
              <a:rPr lang="en-US" sz="2596">
                <a:solidFill>
                  <a:srgbClr val="FFFFFF"/>
                </a:solidFill>
                <a:latin typeface="Poppins Medium"/>
              </a:rPr>
              <a:t>c) metoda de sesizare confidențială a suspiciunilor și cazurilor de violență la nivelul unității de învățământ.) </a:t>
            </a:r>
          </a:p>
          <a:p>
            <a:pPr algn="just">
              <a:lnSpc>
                <a:spcPts val="3634"/>
              </a:lnSpc>
              <a:spcBef>
                <a:spcPct val="0"/>
              </a:spcBef>
            </a:pPr>
            <a:endParaRPr lang="en-US" sz="2596">
              <a:solidFill>
                <a:srgbClr val="FFFFFF"/>
              </a:solidFill>
              <a:latin typeface="Poppins Medium"/>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990063" y="2591716"/>
            <a:ext cx="1072295" cy="1072295"/>
            <a:chOff x="0" y="0"/>
            <a:chExt cx="812800" cy="812800"/>
          </a:xfrm>
        </p:grpSpPr>
        <p:sp>
          <p:nvSpPr>
            <p:cNvPr id="3" name="Freeform 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DA711"/>
            </a:solidFill>
          </p:spPr>
        </p:sp>
        <p:sp>
          <p:nvSpPr>
            <p:cNvPr id="4" name="TextBox 4"/>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7990063" y="3973364"/>
            <a:ext cx="1072295" cy="1072295"/>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DA711"/>
            </a:solidFill>
          </p:spPr>
        </p:sp>
        <p:sp>
          <p:nvSpPr>
            <p:cNvPr id="7" name="TextBox 7"/>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a:off x="7990063" y="5350459"/>
            <a:ext cx="1072295" cy="1072295"/>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DA711"/>
            </a:solidFill>
          </p:spPr>
        </p:sp>
        <p:sp>
          <p:nvSpPr>
            <p:cNvPr id="10" name="TextBox 10"/>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11" name="Group 11"/>
          <p:cNvGrpSpPr/>
          <p:nvPr/>
        </p:nvGrpSpPr>
        <p:grpSpPr>
          <a:xfrm>
            <a:off x="7990063" y="6820276"/>
            <a:ext cx="1072295" cy="1072295"/>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DA711"/>
            </a:solidFill>
          </p:spPr>
        </p:sp>
        <p:sp>
          <p:nvSpPr>
            <p:cNvPr id="13" name="TextBox 13"/>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14" name="Group 14"/>
          <p:cNvGrpSpPr/>
          <p:nvPr/>
        </p:nvGrpSpPr>
        <p:grpSpPr>
          <a:xfrm>
            <a:off x="7990063" y="8250231"/>
            <a:ext cx="1072295" cy="1072295"/>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DA711"/>
            </a:solidFill>
          </p:spPr>
        </p:sp>
        <p:sp>
          <p:nvSpPr>
            <p:cNvPr id="16" name="TextBox 16"/>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17" name="Freeform 17"/>
          <p:cNvSpPr/>
          <p:nvPr/>
        </p:nvSpPr>
        <p:spPr>
          <a:xfrm>
            <a:off x="1660808" y="2937327"/>
            <a:ext cx="4845414" cy="5742713"/>
          </a:xfrm>
          <a:custGeom>
            <a:avLst/>
            <a:gdLst/>
            <a:ahLst/>
            <a:cxnLst/>
            <a:rect l="l" t="t" r="r" b="b"/>
            <a:pathLst>
              <a:path w="4845414" h="5742713">
                <a:moveTo>
                  <a:pt x="0" y="0"/>
                </a:moveTo>
                <a:lnTo>
                  <a:pt x="4845415" y="0"/>
                </a:lnTo>
                <a:lnTo>
                  <a:pt x="4845415" y="5742713"/>
                </a:lnTo>
                <a:lnTo>
                  <a:pt x="0" y="5742713"/>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18" name="Freeform 18"/>
          <p:cNvSpPr/>
          <p:nvPr/>
        </p:nvSpPr>
        <p:spPr>
          <a:xfrm>
            <a:off x="8417352" y="2693835"/>
            <a:ext cx="217717" cy="798963"/>
          </a:xfrm>
          <a:custGeom>
            <a:avLst/>
            <a:gdLst/>
            <a:ahLst/>
            <a:cxnLst/>
            <a:rect l="l" t="t" r="r" b="b"/>
            <a:pathLst>
              <a:path w="217717" h="798963">
                <a:moveTo>
                  <a:pt x="0" y="0"/>
                </a:moveTo>
                <a:lnTo>
                  <a:pt x="217717" y="0"/>
                </a:lnTo>
                <a:lnTo>
                  <a:pt x="217717" y="798963"/>
                </a:lnTo>
                <a:lnTo>
                  <a:pt x="0" y="798963"/>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19" name="TextBox 19"/>
          <p:cNvSpPr txBox="1"/>
          <p:nvPr/>
        </p:nvSpPr>
        <p:spPr>
          <a:xfrm>
            <a:off x="4830331" y="971550"/>
            <a:ext cx="8627338" cy="952297"/>
          </a:xfrm>
          <a:prstGeom prst="rect">
            <a:avLst/>
          </a:prstGeom>
        </p:spPr>
        <p:txBody>
          <a:bodyPr lIns="0" tIns="0" rIns="0" bIns="0" rtlCol="0" anchor="t">
            <a:spAutoFit/>
          </a:bodyPr>
          <a:lstStyle/>
          <a:p>
            <a:pPr algn="ctr">
              <a:lnSpc>
                <a:spcPts val="7075"/>
              </a:lnSpc>
            </a:pPr>
            <a:r>
              <a:rPr lang="en-US" sz="5896">
                <a:solidFill>
                  <a:srgbClr val="D6801C"/>
                </a:solidFill>
                <a:latin typeface="Poppins Ultra-Bold"/>
              </a:rPr>
              <a:t>Cauze ale violenței</a:t>
            </a:r>
          </a:p>
        </p:txBody>
      </p:sp>
      <p:sp>
        <p:nvSpPr>
          <p:cNvPr id="20" name="TextBox 20"/>
          <p:cNvSpPr txBox="1"/>
          <p:nvPr/>
        </p:nvSpPr>
        <p:spPr>
          <a:xfrm>
            <a:off x="9343515" y="2434824"/>
            <a:ext cx="6750190" cy="428625"/>
          </a:xfrm>
          <a:prstGeom prst="rect">
            <a:avLst/>
          </a:prstGeom>
        </p:spPr>
        <p:txBody>
          <a:bodyPr lIns="0" tIns="0" rIns="0" bIns="0" rtlCol="0" anchor="t">
            <a:spAutoFit/>
          </a:bodyPr>
          <a:lstStyle/>
          <a:p>
            <a:pPr>
              <a:lnSpc>
                <a:spcPts val="3204"/>
              </a:lnSpc>
            </a:pPr>
            <a:r>
              <a:rPr lang="en-US" sz="2670">
                <a:solidFill>
                  <a:srgbClr val="D6801C"/>
                </a:solidFill>
                <a:latin typeface="Poppins Ultra-Bold"/>
              </a:rPr>
              <a:t>Factori socio-economici</a:t>
            </a:r>
          </a:p>
        </p:txBody>
      </p:sp>
      <p:sp>
        <p:nvSpPr>
          <p:cNvPr id="21" name="TextBox 21"/>
          <p:cNvSpPr txBox="1"/>
          <p:nvPr/>
        </p:nvSpPr>
        <p:spPr>
          <a:xfrm>
            <a:off x="9343515" y="3805201"/>
            <a:ext cx="5948826" cy="428625"/>
          </a:xfrm>
          <a:prstGeom prst="rect">
            <a:avLst/>
          </a:prstGeom>
        </p:spPr>
        <p:txBody>
          <a:bodyPr lIns="0" tIns="0" rIns="0" bIns="0" rtlCol="0" anchor="t">
            <a:spAutoFit/>
          </a:bodyPr>
          <a:lstStyle/>
          <a:p>
            <a:pPr>
              <a:lnSpc>
                <a:spcPts val="3204"/>
              </a:lnSpc>
            </a:pPr>
            <a:r>
              <a:rPr lang="en-US" sz="2670">
                <a:solidFill>
                  <a:srgbClr val="D6801C"/>
                </a:solidFill>
                <a:latin typeface="Poppins Ultra-Bold"/>
              </a:rPr>
              <a:t>Factori psihologici și individuali</a:t>
            </a:r>
          </a:p>
        </p:txBody>
      </p:sp>
      <p:sp>
        <p:nvSpPr>
          <p:cNvPr id="22" name="TextBox 22"/>
          <p:cNvSpPr txBox="1"/>
          <p:nvPr/>
        </p:nvSpPr>
        <p:spPr>
          <a:xfrm>
            <a:off x="9343515" y="5340934"/>
            <a:ext cx="6914752" cy="428625"/>
          </a:xfrm>
          <a:prstGeom prst="rect">
            <a:avLst/>
          </a:prstGeom>
        </p:spPr>
        <p:txBody>
          <a:bodyPr lIns="0" tIns="0" rIns="0" bIns="0" rtlCol="0" anchor="t">
            <a:spAutoFit/>
          </a:bodyPr>
          <a:lstStyle/>
          <a:p>
            <a:pPr>
              <a:lnSpc>
                <a:spcPts val="3204"/>
              </a:lnSpc>
            </a:pPr>
            <a:r>
              <a:rPr lang="en-US" sz="2670">
                <a:solidFill>
                  <a:srgbClr val="D6801C"/>
                </a:solidFill>
                <a:latin typeface="Poppins Ultra-Bold"/>
              </a:rPr>
              <a:t>Experiențe de viață traumatizante</a:t>
            </a:r>
          </a:p>
        </p:txBody>
      </p:sp>
      <p:sp>
        <p:nvSpPr>
          <p:cNvPr id="23" name="TextBox 23"/>
          <p:cNvSpPr txBox="1"/>
          <p:nvPr/>
        </p:nvSpPr>
        <p:spPr>
          <a:xfrm>
            <a:off x="9343515" y="6831677"/>
            <a:ext cx="5948826" cy="428625"/>
          </a:xfrm>
          <a:prstGeom prst="rect">
            <a:avLst/>
          </a:prstGeom>
        </p:spPr>
        <p:txBody>
          <a:bodyPr lIns="0" tIns="0" rIns="0" bIns="0" rtlCol="0" anchor="t">
            <a:spAutoFit/>
          </a:bodyPr>
          <a:lstStyle/>
          <a:p>
            <a:pPr>
              <a:lnSpc>
                <a:spcPts val="3204"/>
              </a:lnSpc>
            </a:pPr>
            <a:r>
              <a:rPr lang="en-US" sz="2670">
                <a:solidFill>
                  <a:srgbClr val="D6801C"/>
                </a:solidFill>
                <a:latin typeface="Poppins Ultra-Bold"/>
              </a:rPr>
              <a:t>Educația și accesul la resurse</a:t>
            </a:r>
          </a:p>
        </p:txBody>
      </p:sp>
      <p:sp>
        <p:nvSpPr>
          <p:cNvPr id="24" name="TextBox 24"/>
          <p:cNvSpPr txBox="1"/>
          <p:nvPr/>
        </p:nvSpPr>
        <p:spPr>
          <a:xfrm>
            <a:off x="9343515" y="8393111"/>
            <a:ext cx="5208961" cy="428625"/>
          </a:xfrm>
          <a:prstGeom prst="rect">
            <a:avLst/>
          </a:prstGeom>
        </p:spPr>
        <p:txBody>
          <a:bodyPr lIns="0" tIns="0" rIns="0" bIns="0" rtlCol="0" anchor="t">
            <a:spAutoFit/>
          </a:bodyPr>
          <a:lstStyle/>
          <a:p>
            <a:pPr>
              <a:lnSpc>
                <a:spcPts val="3204"/>
              </a:lnSpc>
            </a:pPr>
            <a:r>
              <a:rPr lang="en-US" sz="2670">
                <a:solidFill>
                  <a:srgbClr val="D6801C"/>
                </a:solidFill>
                <a:latin typeface="Poppins Ultra-Bold"/>
              </a:rPr>
              <a:t>Consumul de substanțe</a:t>
            </a:r>
          </a:p>
        </p:txBody>
      </p:sp>
      <p:sp>
        <p:nvSpPr>
          <p:cNvPr id="25" name="TextBox 25"/>
          <p:cNvSpPr txBox="1"/>
          <p:nvPr/>
        </p:nvSpPr>
        <p:spPr>
          <a:xfrm>
            <a:off x="9343515" y="2869749"/>
            <a:ext cx="7915785" cy="772158"/>
          </a:xfrm>
          <a:prstGeom prst="rect">
            <a:avLst/>
          </a:prstGeom>
        </p:spPr>
        <p:txBody>
          <a:bodyPr lIns="0" tIns="0" rIns="0" bIns="0" rtlCol="0" anchor="t">
            <a:spAutoFit/>
          </a:bodyPr>
          <a:lstStyle/>
          <a:p>
            <a:pPr algn="just">
              <a:lnSpc>
                <a:spcPts val="2065"/>
              </a:lnSpc>
              <a:spcBef>
                <a:spcPct val="0"/>
              </a:spcBef>
            </a:pPr>
            <a:r>
              <a:rPr lang="en-US" sz="1475">
                <a:solidFill>
                  <a:srgbClr val="000000"/>
                </a:solidFill>
                <a:latin typeface="Poppins Medium"/>
              </a:rPr>
              <a:t>inegalitatea economică și lipsa accesului la resurse materiale, normele culturale care tolerează violența, presiunea grupului, influența mediatică și discriminarea pot duce la frustrare și tensiune.</a:t>
            </a:r>
          </a:p>
        </p:txBody>
      </p:sp>
      <p:sp>
        <p:nvSpPr>
          <p:cNvPr id="26" name="TextBox 26"/>
          <p:cNvSpPr txBox="1"/>
          <p:nvPr/>
        </p:nvSpPr>
        <p:spPr>
          <a:xfrm>
            <a:off x="9343515" y="4240270"/>
            <a:ext cx="7915785" cy="1029333"/>
          </a:xfrm>
          <a:prstGeom prst="rect">
            <a:avLst/>
          </a:prstGeom>
        </p:spPr>
        <p:txBody>
          <a:bodyPr lIns="0" tIns="0" rIns="0" bIns="0" rtlCol="0" anchor="t">
            <a:spAutoFit/>
          </a:bodyPr>
          <a:lstStyle/>
          <a:p>
            <a:pPr algn="just">
              <a:lnSpc>
                <a:spcPts val="2065"/>
              </a:lnSpc>
              <a:spcBef>
                <a:spcPct val="0"/>
              </a:spcBef>
            </a:pPr>
            <a:r>
              <a:rPr lang="en-US" sz="1475">
                <a:solidFill>
                  <a:srgbClr val="000000"/>
                </a:solidFill>
                <a:latin typeface="Poppins Medium"/>
              </a:rPr>
              <a:t>problemele de sănătate mentală, traumele, stresul, frustrările personale, stima de sine scăzută. Presiunea academică asupra elevilor pentru a obține rezultate bune poate duce la frustrare și tensiuni care, în unele cazuri, pot escalada în comportamente violente.</a:t>
            </a:r>
          </a:p>
        </p:txBody>
      </p:sp>
      <p:sp>
        <p:nvSpPr>
          <p:cNvPr id="27" name="TextBox 27"/>
          <p:cNvSpPr txBox="1"/>
          <p:nvPr/>
        </p:nvSpPr>
        <p:spPr>
          <a:xfrm>
            <a:off x="9343515" y="5855416"/>
            <a:ext cx="7915785" cy="772158"/>
          </a:xfrm>
          <a:prstGeom prst="rect">
            <a:avLst/>
          </a:prstGeom>
        </p:spPr>
        <p:txBody>
          <a:bodyPr lIns="0" tIns="0" rIns="0" bIns="0" rtlCol="0" anchor="t">
            <a:spAutoFit/>
          </a:bodyPr>
          <a:lstStyle/>
          <a:p>
            <a:pPr algn="just">
              <a:lnSpc>
                <a:spcPts val="2065"/>
              </a:lnSpc>
              <a:spcBef>
                <a:spcPct val="0"/>
              </a:spcBef>
            </a:pPr>
            <a:r>
              <a:rPr lang="en-US" sz="1475">
                <a:solidFill>
                  <a:srgbClr val="000000"/>
                </a:solidFill>
                <a:latin typeface="Poppins Medium"/>
              </a:rPr>
              <a:t>abuzul și violența domestică influențează modul în care un individ reacționează în situații de conflict sau stres. Copiii pot reproduce comportamentele violente pe care le-au observat în familie.</a:t>
            </a:r>
          </a:p>
        </p:txBody>
      </p:sp>
      <p:sp>
        <p:nvSpPr>
          <p:cNvPr id="28" name="TextBox 28"/>
          <p:cNvSpPr txBox="1"/>
          <p:nvPr/>
        </p:nvSpPr>
        <p:spPr>
          <a:xfrm>
            <a:off x="9343515" y="7294044"/>
            <a:ext cx="7915785" cy="772158"/>
          </a:xfrm>
          <a:prstGeom prst="rect">
            <a:avLst/>
          </a:prstGeom>
        </p:spPr>
        <p:txBody>
          <a:bodyPr lIns="0" tIns="0" rIns="0" bIns="0" rtlCol="0" anchor="t">
            <a:spAutoFit/>
          </a:bodyPr>
          <a:lstStyle/>
          <a:p>
            <a:pPr algn="just">
              <a:lnSpc>
                <a:spcPts val="2065"/>
              </a:lnSpc>
              <a:spcBef>
                <a:spcPct val="0"/>
              </a:spcBef>
            </a:pPr>
            <a:r>
              <a:rPr lang="en-US" sz="1475">
                <a:solidFill>
                  <a:srgbClr val="000000"/>
                </a:solidFill>
                <a:latin typeface="Poppins Medium"/>
              </a:rPr>
              <a:t>lipsa educației de calitate și a oportunităților pentru dezvoltare personală și profesională. Un mediu școlar neprietenos sau lipsit de sprijin duce la comportamente violente între elevi sau chiar între elevi și cadrele didactice.</a:t>
            </a:r>
          </a:p>
        </p:txBody>
      </p:sp>
      <p:sp>
        <p:nvSpPr>
          <p:cNvPr id="29" name="TextBox 29"/>
          <p:cNvSpPr txBox="1"/>
          <p:nvPr/>
        </p:nvSpPr>
        <p:spPr>
          <a:xfrm>
            <a:off x="9343515" y="8909294"/>
            <a:ext cx="7915785" cy="262001"/>
          </a:xfrm>
          <a:prstGeom prst="rect">
            <a:avLst/>
          </a:prstGeom>
        </p:spPr>
        <p:txBody>
          <a:bodyPr lIns="0" tIns="0" rIns="0" bIns="0" rtlCol="0" anchor="t">
            <a:spAutoFit/>
          </a:bodyPr>
          <a:lstStyle/>
          <a:p>
            <a:pPr>
              <a:lnSpc>
                <a:spcPts val="2065"/>
              </a:lnSpc>
              <a:spcBef>
                <a:spcPct val="0"/>
              </a:spcBef>
            </a:pPr>
            <a:r>
              <a:rPr lang="en-US" sz="1475">
                <a:solidFill>
                  <a:srgbClr val="000000"/>
                </a:solidFill>
                <a:latin typeface="Poppins Medium"/>
              </a:rPr>
              <a:t>abuzul de alcool/droguri reduce inhibițiile și crește agresivitatea</a:t>
            </a:r>
          </a:p>
        </p:txBody>
      </p:sp>
      <p:sp>
        <p:nvSpPr>
          <p:cNvPr id="30" name="Freeform 30"/>
          <p:cNvSpPr/>
          <p:nvPr/>
        </p:nvSpPr>
        <p:spPr>
          <a:xfrm>
            <a:off x="8417352" y="4107754"/>
            <a:ext cx="217717" cy="798963"/>
          </a:xfrm>
          <a:custGeom>
            <a:avLst/>
            <a:gdLst/>
            <a:ahLst/>
            <a:cxnLst/>
            <a:rect l="l" t="t" r="r" b="b"/>
            <a:pathLst>
              <a:path w="217717" h="798963">
                <a:moveTo>
                  <a:pt x="0" y="0"/>
                </a:moveTo>
                <a:lnTo>
                  <a:pt x="217717" y="0"/>
                </a:lnTo>
                <a:lnTo>
                  <a:pt x="217717" y="798963"/>
                </a:lnTo>
                <a:lnTo>
                  <a:pt x="0" y="798963"/>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31" name="Freeform 31"/>
          <p:cNvSpPr/>
          <p:nvPr/>
        </p:nvSpPr>
        <p:spPr>
          <a:xfrm>
            <a:off x="8417352" y="5487125"/>
            <a:ext cx="217717" cy="798963"/>
          </a:xfrm>
          <a:custGeom>
            <a:avLst/>
            <a:gdLst/>
            <a:ahLst/>
            <a:cxnLst/>
            <a:rect l="l" t="t" r="r" b="b"/>
            <a:pathLst>
              <a:path w="217717" h="798963">
                <a:moveTo>
                  <a:pt x="0" y="0"/>
                </a:moveTo>
                <a:lnTo>
                  <a:pt x="217717" y="0"/>
                </a:lnTo>
                <a:lnTo>
                  <a:pt x="217717" y="798963"/>
                </a:lnTo>
                <a:lnTo>
                  <a:pt x="0" y="798963"/>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32" name="Freeform 32"/>
          <p:cNvSpPr/>
          <p:nvPr/>
        </p:nvSpPr>
        <p:spPr>
          <a:xfrm>
            <a:off x="8417352" y="6922395"/>
            <a:ext cx="217717" cy="798963"/>
          </a:xfrm>
          <a:custGeom>
            <a:avLst/>
            <a:gdLst/>
            <a:ahLst/>
            <a:cxnLst/>
            <a:rect l="l" t="t" r="r" b="b"/>
            <a:pathLst>
              <a:path w="217717" h="798963">
                <a:moveTo>
                  <a:pt x="0" y="0"/>
                </a:moveTo>
                <a:lnTo>
                  <a:pt x="217717" y="0"/>
                </a:lnTo>
                <a:lnTo>
                  <a:pt x="217717" y="798963"/>
                </a:lnTo>
                <a:lnTo>
                  <a:pt x="0" y="798963"/>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33" name="Freeform 33"/>
          <p:cNvSpPr/>
          <p:nvPr/>
        </p:nvSpPr>
        <p:spPr>
          <a:xfrm>
            <a:off x="8417352" y="8372332"/>
            <a:ext cx="217717" cy="798963"/>
          </a:xfrm>
          <a:custGeom>
            <a:avLst/>
            <a:gdLst/>
            <a:ahLst/>
            <a:cxnLst/>
            <a:rect l="l" t="t" r="r" b="b"/>
            <a:pathLst>
              <a:path w="217717" h="798963">
                <a:moveTo>
                  <a:pt x="0" y="0"/>
                </a:moveTo>
                <a:lnTo>
                  <a:pt x="217717" y="0"/>
                </a:lnTo>
                <a:lnTo>
                  <a:pt x="217717" y="798963"/>
                </a:lnTo>
                <a:lnTo>
                  <a:pt x="0" y="798963"/>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1213946" y="-465137"/>
            <a:ext cx="11718284" cy="11718284"/>
          </a:xfrm>
          <a:custGeom>
            <a:avLst/>
            <a:gdLst/>
            <a:ahLst/>
            <a:cxnLst/>
            <a:rect l="l" t="t" r="r" b="b"/>
            <a:pathLst>
              <a:path w="11718284" h="11718284">
                <a:moveTo>
                  <a:pt x="0" y="0"/>
                </a:moveTo>
                <a:lnTo>
                  <a:pt x="11718284" y="0"/>
                </a:lnTo>
                <a:lnTo>
                  <a:pt x="11718284" y="11718284"/>
                </a:lnTo>
                <a:lnTo>
                  <a:pt x="0" y="1171828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11213946" y="366695"/>
            <a:ext cx="1004905" cy="1004905"/>
          </a:xfrm>
          <a:custGeom>
            <a:avLst/>
            <a:gdLst/>
            <a:ahLst/>
            <a:cxnLst/>
            <a:rect l="l" t="t" r="r" b="b"/>
            <a:pathLst>
              <a:path w="1004905" h="1004905">
                <a:moveTo>
                  <a:pt x="0" y="0"/>
                </a:moveTo>
                <a:lnTo>
                  <a:pt x="1004906" y="0"/>
                </a:lnTo>
                <a:lnTo>
                  <a:pt x="1004906" y="1004905"/>
                </a:lnTo>
                <a:lnTo>
                  <a:pt x="0" y="1004905"/>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TextBox 4"/>
          <p:cNvSpPr txBox="1"/>
          <p:nvPr/>
        </p:nvSpPr>
        <p:spPr>
          <a:xfrm>
            <a:off x="1028700" y="957262"/>
            <a:ext cx="9494103" cy="8353425"/>
          </a:xfrm>
          <a:prstGeom prst="rect">
            <a:avLst/>
          </a:prstGeom>
        </p:spPr>
        <p:txBody>
          <a:bodyPr lIns="0" tIns="0" rIns="0" bIns="0" rtlCol="0" anchor="t">
            <a:spAutoFit/>
          </a:bodyPr>
          <a:lstStyle/>
          <a:p>
            <a:pPr marL="474981" lvl="1" indent="-237491" algn="just">
              <a:lnSpc>
                <a:spcPts val="2640"/>
              </a:lnSpc>
              <a:buFont typeface="Arial"/>
              <a:buChar char="•"/>
            </a:pPr>
            <a:r>
              <a:rPr lang="en-US" sz="2200">
                <a:solidFill>
                  <a:srgbClr val="000000"/>
                </a:solidFill>
                <a:latin typeface="Poppins Medium"/>
              </a:rPr>
              <a:t>Cadre didactice cu abilități scăzute de management al clasei: impunerea drastică a regulilor sau, dimpotrivă, o toleranţă ridicată la încălcarea regulamentului şcolar;</a:t>
            </a:r>
          </a:p>
          <a:p>
            <a:pPr algn="just">
              <a:lnSpc>
                <a:spcPts val="2640"/>
              </a:lnSpc>
            </a:pPr>
            <a:endParaRPr lang="en-US" sz="2200">
              <a:solidFill>
                <a:srgbClr val="000000"/>
              </a:solidFill>
              <a:latin typeface="Poppins Medium"/>
            </a:endParaRPr>
          </a:p>
          <a:p>
            <a:pPr marL="474981" lvl="1" indent="-237491" algn="just">
              <a:lnSpc>
                <a:spcPts val="2640"/>
              </a:lnSpc>
              <a:buFont typeface="Arial"/>
              <a:buChar char="•"/>
            </a:pPr>
            <a:r>
              <a:rPr lang="en-US" sz="2200">
                <a:solidFill>
                  <a:srgbClr val="000000"/>
                </a:solidFill>
                <a:latin typeface="Poppins Medium"/>
              </a:rPr>
              <a:t>Lipsa  unei  legături  bazate  pe  încredere  a preşcolarilor/ elevilor cu personalul didactic;</a:t>
            </a:r>
          </a:p>
          <a:p>
            <a:pPr algn="just">
              <a:lnSpc>
                <a:spcPts val="2640"/>
              </a:lnSpc>
            </a:pPr>
            <a:endParaRPr lang="en-US" sz="2200">
              <a:solidFill>
                <a:srgbClr val="000000"/>
              </a:solidFill>
              <a:latin typeface="Poppins Medium"/>
            </a:endParaRPr>
          </a:p>
          <a:p>
            <a:pPr marL="474981" lvl="1" indent="-237491" algn="just">
              <a:lnSpc>
                <a:spcPts val="2640"/>
              </a:lnSpc>
              <a:buFont typeface="Arial"/>
              <a:buChar char="•"/>
            </a:pPr>
            <a:r>
              <a:rPr lang="en-US" sz="2200">
                <a:solidFill>
                  <a:srgbClr val="000000"/>
                </a:solidFill>
                <a:latin typeface="Poppins Medium"/>
              </a:rPr>
              <a:t>Presiune copleşitoare pentru reuşita şcolară sau participarea la competiţii;</a:t>
            </a:r>
          </a:p>
          <a:p>
            <a:pPr algn="just">
              <a:lnSpc>
                <a:spcPts val="2640"/>
              </a:lnSpc>
            </a:pPr>
            <a:endParaRPr lang="en-US" sz="2200">
              <a:solidFill>
                <a:srgbClr val="000000"/>
              </a:solidFill>
              <a:latin typeface="Poppins Medium"/>
            </a:endParaRPr>
          </a:p>
          <a:p>
            <a:pPr marL="474981" lvl="1" indent="-237491" algn="just">
              <a:lnSpc>
                <a:spcPts val="2640"/>
              </a:lnSpc>
              <a:buFont typeface="Arial"/>
              <a:buChar char="•"/>
            </a:pPr>
            <a:r>
              <a:rPr lang="en-US" sz="2200">
                <a:solidFill>
                  <a:srgbClr val="000000"/>
                </a:solidFill>
                <a:latin typeface="Poppins Medium"/>
              </a:rPr>
              <a:t>Promovarea exagerată a competitivităţii între elevi;</a:t>
            </a:r>
          </a:p>
          <a:p>
            <a:pPr algn="just">
              <a:lnSpc>
                <a:spcPts val="2640"/>
              </a:lnSpc>
            </a:pPr>
            <a:endParaRPr lang="en-US" sz="2200">
              <a:solidFill>
                <a:srgbClr val="000000"/>
              </a:solidFill>
              <a:latin typeface="Poppins Medium"/>
            </a:endParaRPr>
          </a:p>
          <a:p>
            <a:pPr marL="474981" lvl="1" indent="-237491" algn="just">
              <a:lnSpc>
                <a:spcPts val="2640"/>
              </a:lnSpc>
              <a:buFont typeface="Arial"/>
              <a:buChar char="•"/>
            </a:pPr>
            <a:r>
              <a:rPr lang="en-US" sz="2200">
                <a:solidFill>
                  <a:srgbClr val="000000"/>
                </a:solidFill>
                <a:latin typeface="Poppins Medium"/>
              </a:rPr>
              <a:t>Tolerarea de către personalul UIP a etichetării/discriminării/ discursului instigator la ură şi a microagresiunilor împotriva elevilor din anumite categorii sociale (elevi cu CES, romi, din familii defavorizate socioeconomic, imigranţi, cu performanţe şcolare scăzute etc.);</a:t>
            </a:r>
          </a:p>
          <a:p>
            <a:pPr algn="just">
              <a:lnSpc>
                <a:spcPts val="2640"/>
              </a:lnSpc>
            </a:pPr>
            <a:endParaRPr lang="en-US" sz="2200">
              <a:solidFill>
                <a:srgbClr val="000000"/>
              </a:solidFill>
              <a:latin typeface="Poppins Medium"/>
            </a:endParaRPr>
          </a:p>
          <a:p>
            <a:pPr marL="474981" lvl="1" indent="-237491" algn="just">
              <a:lnSpc>
                <a:spcPts val="2640"/>
              </a:lnSpc>
              <a:buFont typeface="Arial"/>
              <a:buChar char="•"/>
            </a:pPr>
            <a:r>
              <a:rPr lang="en-US" sz="2200">
                <a:solidFill>
                  <a:srgbClr val="000000"/>
                </a:solidFill>
                <a:latin typeface="Poppins Medium"/>
              </a:rPr>
              <a:t>Condiţii materiale improprii: săli de clasă mici, fără lumină corespunzătoare, număr mare de elevi în clasă, desfăşurarea orelor în schimburi, serviciu de pază inexistent sau ineficient, accesul facil al persoanelor străine în UIP;</a:t>
            </a:r>
          </a:p>
          <a:p>
            <a:pPr algn="just">
              <a:lnSpc>
                <a:spcPts val="2640"/>
              </a:lnSpc>
            </a:pPr>
            <a:endParaRPr lang="en-US" sz="2200">
              <a:solidFill>
                <a:srgbClr val="000000"/>
              </a:solidFill>
              <a:latin typeface="Poppins Medium"/>
            </a:endParaRPr>
          </a:p>
          <a:p>
            <a:pPr marL="474981" lvl="1" indent="-237491" algn="just">
              <a:lnSpc>
                <a:spcPts val="2640"/>
              </a:lnSpc>
              <a:buFont typeface="Arial"/>
              <a:buChar char="•"/>
            </a:pPr>
            <a:r>
              <a:rPr lang="en-US" sz="2200">
                <a:solidFill>
                  <a:srgbClr val="000000"/>
                </a:solidFill>
                <a:latin typeface="Poppins Medium"/>
              </a:rPr>
              <a:t>Lipsa unor activităţi de prevenire şi reducere a violenţei la nivelul UIP.</a:t>
            </a:r>
          </a:p>
        </p:txBody>
      </p:sp>
      <p:sp>
        <p:nvSpPr>
          <p:cNvPr id="5" name="TextBox 5"/>
          <p:cNvSpPr txBox="1"/>
          <p:nvPr/>
        </p:nvSpPr>
        <p:spPr>
          <a:xfrm>
            <a:off x="12218852" y="3159943"/>
            <a:ext cx="5984743" cy="5261610"/>
          </a:xfrm>
          <a:prstGeom prst="rect">
            <a:avLst/>
          </a:prstGeom>
        </p:spPr>
        <p:txBody>
          <a:bodyPr lIns="0" tIns="0" rIns="0" bIns="0" rtlCol="0" anchor="t">
            <a:spAutoFit/>
          </a:bodyPr>
          <a:lstStyle/>
          <a:p>
            <a:pPr algn="ctr">
              <a:lnSpc>
                <a:spcPts val="5880"/>
              </a:lnSpc>
            </a:pPr>
            <a:r>
              <a:rPr lang="en-US" sz="4200">
                <a:solidFill>
                  <a:srgbClr val="FFFFFF"/>
                </a:solidFill>
                <a:latin typeface="Poppins Heavy"/>
              </a:rPr>
              <a:t>Factori favorizanți/ vulnerabilități din mediul școlar care pot duce spre săvârșirea faptelor de violență</a:t>
            </a:r>
          </a:p>
          <a:p>
            <a:pPr>
              <a:lnSpc>
                <a:spcPts val="6299"/>
              </a:lnSpc>
              <a:spcBef>
                <a:spcPct val="0"/>
              </a:spcBef>
            </a:pPr>
            <a:endParaRPr lang="en-US" sz="4200">
              <a:solidFill>
                <a:srgbClr val="FFFFFF"/>
              </a:solidFill>
              <a:latin typeface="Poppins Heavy"/>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1957</Words>
  <Application>Microsoft Office PowerPoint</Application>
  <PresentationFormat>Custom</PresentationFormat>
  <Paragraphs>178</Paragraphs>
  <Slides>19</Slides>
  <Notes>0</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19</vt:i4>
      </vt:variant>
    </vt:vector>
  </HeadingPairs>
  <TitlesOfParts>
    <vt:vector size="33" baseType="lpstr">
      <vt:lpstr>Arial</vt:lpstr>
      <vt:lpstr>Calibri</vt:lpstr>
      <vt:lpstr>Poppins Ultra-Bold</vt:lpstr>
      <vt:lpstr>Poppins</vt:lpstr>
      <vt:lpstr>DejaVu Serif Bold</vt:lpstr>
      <vt:lpstr>Poppins Medium</vt:lpstr>
      <vt:lpstr>Canva Sans 1</vt:lpstr>
      <vt:lpstr>Poppins Bold</vt:lpstr>
      <vt:lpstr>Poppins Semi-Bold</vt:lpstr>
      <vt:lpstr>Poppins Heavy</vt:lpstr>
      <vt:lpstr>Canva Sans 1 Bold</vt:lpstr>
      <vt:lpstr>Archivo Black</vt:lpstr>
      <vt:lpstr>Poppins Medium Italics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Prezentare procedură - sesiune informativă</dc:title>
  <dc:creator>Nicoara Dana</dc:creator>
  <cp:lastModifiedBy>cjrae</cp:lastModifiedBy>
  <cp:revision>2</cp:revision>
  <dcterms:created xsi:type="dcterms:W3CDTF">2006-08-16T00:00:00Z</dcterms:created>
  <dcterms:modified xsi:type="dcterms:W3CDTF">2024-03-27T07:43:10Z</dcterms:modified>
  <dc:identifier>DAGAIm6Ezng</dc:identifier>
</cp:coreProperties>
</file>